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34" y="5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41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595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64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781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775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75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841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43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56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681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856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284CA-4155-4768-9D6B-5D7E5A859B7A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A327628-D4E7-4929-99F7-811BCC50C189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45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2F6B1D-22B7-4FAE-B3D5-9CF531326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198" y="904938"/>
            <a:ext cx="8637073" cy="2541431"/>
          </a:xfrm>
        </p:spPr>
        <p:txBody>
          <a:bodyPr/>
          <a:lstStyle/>
          <a:p>
            <a:r>
              <a:rPr lang="es-ES" dirty="0"/>
              <a:t>Bertolt </a:t>
            </a:r>
            <a:r>
              <a:rPr lang="es-ES" dirty="0" err="1"/>
              <a:t>brecht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0AB090-A3AF-419D-8B68-C9C7215A7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0289" y="3254113"/>
            <a:ext cx="8637072" cy="977621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050" name="Picture 2" descr="Bertolt Brecht - Wikipedia, la enciclopedia libre">
            <a:extLst>
              <a:ext uri="{FF2B5EF4-FFF2-40B4-BE49-F238E27FC236}">
                <a16:creationId xmlns:a16="http://schemas.microsoft.com/office/drawing/2014/main" id="{9EC314C9-A562-4F64-B4DD-153BE0C3F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764" y="386750"/>
            <a:ext cx="3886038" cy="566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668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C1EAA-5AED-4046-8392-4F40CF565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ALEMANIA EN LA PRIMERA MITAD Del SIGLO XX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103E1A-B780-4AB1-8930-6582FC689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1914-1918: Primera Guerra mundial: la Triple Alianza y el Triple Entente</a:t>
            </a:r>
          </a:p>
          <a:p>
            <a:r>
              <a:rPr lang="es-E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1918-1933: La república de Weimar. </a:t>
            </a:r>
            <a:r>
              <a:rPr lang="es-E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Pandemia y </a:t>
            </a:r>
          </a:p>
          <a:p>
            <a:pPr marL="0" indent="0">
              <a:buNone/>
            </a:pPr>
            <a:r>
              <a:rPr lang="es-E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humillación </a:t>
            </a:r>
            <a:r>
              <a:rPr lang="es-E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 el </a:t>
            </a:r>
            <a:r>
              <a:rPr lang="es-E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Tratado de Versalles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1933-1945: El Tercer Reich. La </a:t>
            </a:r>
            <a:r>
              <a:rPr lang="es-ES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alemania</a:t>
            </a:r>
            <a:r>
              <a:rPr lang="es-E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nazi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3076" name="Picture 4" descr="Cómo era la vida cotidiana durante el Tercer Reich?">
            <a:extLst>
              <a:ext uri="{FF2B5EF4-FFF2-40B4-BE49-F238E27FC236}">
                <a16:creationId xmlns:a16="http://schemas.microsoft.com/office/drawing/2014/main" id="{AACC8512-6D58-4DCE-8FC5-FEDB8B086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754" y="2549236"/>
            <a:ext cx="3421513" cy="268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042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47382-C8C5-433C-8799-3A9746F55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Eugen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Bertolt Friedrich Brecht (</a:t>
            </a:r>
            <a:r>
              <a:rPr lang="es-ES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Augsburg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1898 - Berlín oriental, 1956)</a:t>
            </a:r>
            <a:endParaRPr lang="es-ES" sz="2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4A46EF-3A6B-46F9-BE89-755C7BE29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El joven y rebelde Bertolt Brecht. Primeros años en </a:t>
            </a:r>
            <a:r>
              <a:rPr lang="es-ES" dirty="0" err="1"/>
              <a:t>Ausburgo</a:t>
            </a:r>
            <a:r>
              <a:rPr lang="es-ES" dirty="0"/>
              <a:t>. Primera Guerra Mundial.</a:t>
            </a:r>
          </a:p>
          <a:p>
            <a:r>
              <a:rPr lang="es-ES" dirty="0"/>
              <a:t>Traslado a </a:t>
            </a:r>
            <a:r>
              <a:rPr lang="es-ES" dirty="0" err="1"/>
              <a:t>Munich</a:t>
            </a:r>
            <a:r>
              <a:rPr lang="es-ES" dirty="0"/>
              <a:t>. Estudia medicina y filosofía. Tambores en la noche.</a:t>
            </a:r>
          </a:p>
          <a:p>
            <a:r>
              <a:rPr lang="es-ES" dirty="0"/>
              <a:t>1920: Berlín. El </a:t>
            </a:r>
            <a:r>
              <a:rPr lang="es-ES" dirty="0" err="1"/>
              <a:t>Deutsches</a:t>
            </a:r>
            <a:r>
              <a:rPr lang="es-ES" dirty="0"/>
              <a:t> </a:t>
            </a:r>
            <a:r>
              <a:rPr lang="es-ES" dirty="0" err="1"/>
              <a:t>Theater</a:t>
            </a:r>
            <a:r>
              <a:rPr lang="es-ES" dirty="0"/>
              <a:t>. Max </a:t>
            </a:r>
            <a:r>
              <a:rPr lang="es-ES" dirty="0" err="1"/>
              <a:t>Reinhhardt</a:t>
            </a:r>
            <a:r>
              <a:rPr lang="es-ES" dirty="0"/>
              <a:t>. El comunismo. Las obras pedagógicas: La excepción y la regla.</a:t>
            </a:r>
          </a:p>
          <a:p>
            <a:r>
              <a:rPr lang="es-ES" dirty="0"/>
              <a:t>El gran éxito: La ópera de los tres peniques.</a:t>
            </a:r>
          </a:p>
          <a:p>
            <a:r>
              <a:rPr lang="es-ES" dirty="0"/>
              <a:t>1933. La toma de medidas. Huida a Dinamarca.</a:t>
            </a:r>
          </a:p>
          <a:p>
            <a:r>
              <a:rPr lang="es-ES" dirty="0"/>
              <a:t>Periplo europeo por Austria, Suecia, Finlandia… Galileo, Madre Coraje, El alma buena de </a:t>
            </a:r>
            <a:r>
              <a:rPr lang="es-ES" dirty="0" err="1"/>
              <a:t>Szechwan</a:t>
            </a:r>
            <a:r>
              <a:rPr lang="es-ES" dirty="0"/>
              <a:t>, El circulo de tiza caucasiano.</a:t>
            </a:r>
          </a:p>
          <a:p>
            <a:r>
              <a:rPr lang="es-ES" dirty="0"/>
              <a:t>Pasaje a Estados Unidos. Hollywood. El </a:t>
            </a:r>
            <a:r>
              <a:rPr lang="es-ES" dirty="0" err="1"/>
              <a:t>macarthismo</a:t>
            </a:r>
            <a:r>
              <a:rPr lang="es-ES" dirty="0"/>
              <a:t>.</a:t>
            </a:r>
          </a:p>
          <a:p>
            <a:r>
              <a:rPr lang="es-ES" dirty="0"/>
              <a:t>1949: vuelta a Berlín. El </a:t>
            </a:r>
            <a:r>
              <a:rPr lang="es-ES" dirty="0" err="1"/>
              <a:t>Berliner</a:t>
            </a:r>
            <a:r>
              <a:rPr lang="es-ES" dirty="0"/>
              <a:t> Ensemble.</a:t>
            </a:r>
          </a:p>
          <a:p>
            <a:r>
              <a:rPr lang="es-ES" dirty="0"/>
              <a:t>Muere a los 58 años de un infarto.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1258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542EA1-06B9-4772-A3A3-8D65DBBB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teatro épico o dialéctico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445B62-BA8D-4FEE-A3C1-9178B64A2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Teatro antiburgués.</a:t>
            </a:r>
          </a:p>
          <a:p>
            <a:r>
              <a:rPr lang="es-ES" dirty="0"/>
              <a:t>El teatro como herramienta para cambiar el mundo.</a:t>
            </a:r>
          </a:p>
          <a:p>
            <a:r>
              <a:rPr lang="es-ES" dirty="0"/>
              <a:t>El efecto de distanciamiento: interrupción constante de la narración dramática.</a:t>
            </a:r>
          </a:p>
          <a:p>
            <a:r>
              <a:rPr lang="es-ES" dirty="0"/>
              <a:t>El juego y el sentido del humor.</a:t>
            </a:r>
          </a:p>
          <a:p>
            <a:r>
              <a:rPr lang="es-ES" dirty="0"/>
              <a:t>Reacción ante el fenómeno </a:t>
            </a:r>
            <a:r>
              <a:rPr lang="es-ES" dirty="0" err="1"/>
              <a:t>Stanislavski</a:t>
            </a:r>
            <a:r>
              <a:rPr lang="es-ES" dirty="0"/>
              <a:t>.</a:t>
            </a:r>
          </a:p>
          <a:p>
            <a:r>
              <a:rPr lang="es-ES" dirty="0"/>
              <a:t>Relación indisoluble con el contexto social.</a:t>
            </a:r>
          </a:p>
        </p:txBody>
      </p:sp>
    </p:spTree>
    <p:extLst>
      <p:ext uri="{BB962C8B-B14F-4D97-AF65-F5344CB8AC3E}">
        <p14:creationId xmlns:p14="http://schemas.microsoft.com/office/powerpoint/2010/main" val="2392105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ACB9E-1E8F-437F-803B-057F4526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AE14AEE-3163-4857-93D5-8E993C617A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4470984"/>
              </p:ext>
            </p:extLst>
          </p:nvPr>
        </p:nvGraphicFramePr>
        <p:xfrm>
          <a:off x="304800" y="0"/>
          <a:ext cx="11582400" cy="6858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91200">
                  <a:extLst>
                    <a:ext uri="{9D8B030D-6E8A-4147-A177-3AD203B41FA5}">
                      <a16:colId xmlns:a16="http://schemas.microsoft.com/office/drawing/2014/main" val="1961260191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4038809908"/>
                    </a:ext>
                  </a:extLst>
                </a:gridCol>
              </a:tblGrid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LA FORMA DRAMÁTICA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LA FORMA ÉPICA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8272662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Se actúa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Se narra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8377607"/>
                  </a:ext>
                </a:extLst>
              </a:tr>
              <a:tr h="40680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espectador es envuelto en la acción escénica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espectador es un observador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15842321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Anula su capacidad de actuar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Despierta su capacidad de actuar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43700800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Hace experimentar sentimientos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Le exige tomar decisiones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325486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Vivencia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Visión del mundo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5259629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espectador es introducido en algo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espectador es puesto frente a algo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42709927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Sugestión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Argumento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32067792"/>
                  </a:ext>
                </a:extLst>
              </a:tr>
              <a:tr h="40680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Se preservan las sensaciones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Se insta a que las sensaciones se transformen en realizaciones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3494330"/>
                  </a:ext>
                </a:extLst>
              </a:tr>
              <a:tr h="68102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espectador está dentro de la acción, simpatiza con los personajes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espectador se enfrenta a lo que ve y lo estudia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80548640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Se supone que el hombre es conocido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hombre es objeto de investigación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9138100"/>
                  </a:ext>
                </a:extLst>
              </a:tr>
              <a:tr h="40680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El hombre es inmutable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El hombre es mutable y puede cambiar las cosas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91781"/>
                  </a:ext>
                </a:extLst>
              </a:tr>
              <a:tr h="29721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Tensión esperando lo que vendrá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Tensión en el proceso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43578381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Una escena existe por otra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Cada escena en sí misma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3477710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Progreso lineal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Progreso en curvas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9682758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curso de la acción es evolutivo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Bruscos saltos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66153431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hombre como algo fijo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hombre es un proceso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0079129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pensamiento determina el ser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El ser social determina el pensamiento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8479225"/>
                  </a:ext>
                </a:extLst>
              </a:tr>
              <a:tr h="3328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Sentimiento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Razonamiento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41369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2563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61A90D-796E-4980-B16A-BFB1D90C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ALGUNOS TEXTOS INDISPENSABLES DE BERTOLD BRECHT.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6A14D6-26F8-49CF-85C5-3A087E1C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La ópera de los tres peniques(1928)</a:t>
            </a:r>
          </a:p>
          <a:p>
            <a:pPr marL="0" indent="0">
              <a:buNone/>
            </a:pPr>
            <a:r>
              <a:rPr lang="es-ES" dirty="0"/>
              <a:t>Terror y miseria en el Tercer Reich(1938)</a:t>
            </a:r>
          </a:p>
          <a:p>
            <a:pPr marL="0" indent="0">
              <a:buNone/>
            </a:pPr>
            <a:r>
              <a:rPr lang="es-ES" dirty="0"/>
              <a:t>La resistible ascensión de Arturo </a:t>
            </a:r>
            <a:r>
              <a:rPr lang="es-ES" dirty="0" err="1"/>
              <a:t>Ui</a:t>
            </a:r>
            <a:r>
              <a:rPr lang="es-ES" dirty="0"/>
              <a:t> (1941)</a:t>
            </a:r>
          </a:p>
          <a:p>
            <a:pPr marL="0" indent="0">
              <a:buNone/>
            </a:pPr>
            <a:r>
              <a:rPr lang="es-ES" dirty="0"/>
              <a:t>Madre Coraje (1933)</a:t>
            </a:r>
          </a:p>
          <a:p>
            <a:pPr marL="0" indent="0">
              <a:buNone/>
            </a:pPr>
            <a:r>
              <a:rPr lang="es-ES" dirty="0"/>
              <a:t>El alma buena de </a:t>
            </a:r>
            <a:r>
              <a:rPr lang="es-ES" dirty="0" err="1"/>
              <a:t>Szechwan</a:t>
            </a:r>
            <a:r>
              <a:rPr lang="es-ES" dirty="0"/>
              <a:t>(1943)</a:t>
            </a:r>
          </a:p>
          <a:p>
            <a:pPr marL="0" indent="0">
              <a:buNone/>
            </a:pPr>
            <a:r>
              <a:rPr lang="es-ES" dirty="0"/>
              <a:t>El círculo de tiza caucasiano (1945)</a:t>
            </a:r>
          </a:p>
          <a:p>
            <a:pPr marL="0" indent="0">
              <a:buNone/>
            </a:pPr>
            <a:r>
              <a:rPr lang="es-ES" dirty="0"/>
              <a:t>La vida de Galileo (1939)</a:t>
            </a:r>
          </a:p>
        </p:txBody>
      </p:sp>
      <p:pic>
        <p:nvPicPr>
          <p:cNvPr id="4" name="Imagen 3" descr="MadreCoraje">
            <a:extLst>
              <a:ext uri="{FF2B5EF4-FFF2-40B4-BE49-F238E27FC236}">
                <a16:creationId xmlns:a16="http://schemas.microsoft.com/office/drawing/2014/main" id="{D6FB3F78-D82C-4EB2-ADF9-36E9D5EB949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447" y="2045361"/>
            <a:ext cx="5242560" cy="4008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6627289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484</Words>
  <Application>Microsoft Office PowerPoint</Application>
  <PresentationFormat>Panorámica</PresentationFormat>
  <Paragraphs>69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Gill Sans MT</vt:lpstr>
      <vt:lpstr>Galería</vt:lpstr>
      <vt:lpstr>Bertolt brecht</vt:lpstr>
      <vt:lpstr>ALEMANIA EN LA PRIMERA MITAD Del SIGLO XX</vt:lpstr>
      <vt:lpstr>Eugen Bertolt Friedrich Brecht (Augsburg, 1898 - Berlín oriental, 1956)</vt:lpstr>
      <vt:lpstr>El teatro épico o dialéctico</vt:lpstr>
      <vt:lpstr>Presentación de PowerPoint</vt:lpstr>
      <vt:lpstr>ALGUNOS TEXTOS INDISPENSABLES DE BERTOLD BRECHT.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martinez</dc:creator>
  <cp:lastModifiedBy>vanessa martinez</cp:lastModifiedBy>
  <cp:revision>10</cp:revision>
  <dcterms:created xsi:type="dcterms:W3CDTF">2020-11-16T08:53:33Z</dcterms:created>
  <dcterms:modified xsi:type="dcterms:W3CDTF">2020-11-16T18:35:37Z</dcterms:modified>
</cp:coreProperties>
</file>