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0" r:id="rId4"/>
    <p:sldId id="257" r:id="rId5"/>
    <p:sldId id="258"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nessa martinez" initials="vm" lastIdx="1" clrIdx="0">
    <p:extLst>
      <p:ext uri="{19B8F6BF-5375-455C-9EA6-DF929625EA0E}">
        <p15:presenceInfo xmlns:p15="http://schemas.microsoft.com/office/powerpoint/2012/main" userId="f71644d5a997bd1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6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9A23128-75AD-424D-88C9-93FC03FFCC55}" type="datetimeFigureOut">
              <a:rPr lang="es-ES" smtClean="0"/>
              <a:t>07/12/2020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E4F18D7-C699-40F4-94F3-74186605052E}" type="slidenum">
              <a:rPr lang="es-ES" smtClean="0"/>
              <a:t>‹Nº›</a:t>
            </a:fld>
            <a:endParaRPr lang="es-E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3023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9A23128-75AD-424D-88C9-93FC03FFCC55}" type="datetimeFigureOut">
              <a:rPr lang="es-ES" smtClean="0"/>
              <a:t>07/12/2020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E4F18D7-C699-40F4-94F3-74186605052E}" type="slidenum">
              <a:rPr lang="es-ES" smtClean="0"/>
              <a:t>‹Nº›</a:t>
            </a:fld>
            <a:endParaRPr lang="es-ES"/>
          </a:p>
        </p:txBody>
      </p:sp>
    </p:spTree>
    <p:extLst>
      <p:ext uri="{BB962C8B-B14F-4D97-AF65-F5344CB8AC3E}">
        <p14:creationId xmlns:p14="http://schemas.microsoft.com/office/powerpoint/2010/main" val="1165199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9A23128-75AD-424D-88C9-93FC03FFCC55}" type="datetimeFigureOut">
              <a:rPr lang="es-ES" smtClean="0"/>
              <a:t>07/12/2020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E4F18D7-C699-40F4-94F3-74186605052E}" type="slidenum">
              <a:rPr lang="es-ES" smtClean="0"/>
              <a:t>‹Nº›</a:t>
            </a:fld>
            <a:endParaRPr lang="es-E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8678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9A23128-75AD-424D-88C9-93FC03FFCC55}" type="datetimeFigureOut">
              <a:rPr lang="es-ES" smtClean="0"/>
              <a:t>07/12/2020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6E4F18D7-C699-40F4-94F3-74186605052E}" type="slidenum">
              <a:rPr lang="es-ES" smtClean="0"/>
              <a:t>‹Nº›</a:t>
            </a:fld>
            <a:endParaRPr lang="es-ES"/>
          </a:p>
        </p:txBody>
      </p:sp>
    </p:spTree>
    <p:extLst>
      <p:ext uri="{BB962C8B-B14F-4D97-AF65-F5344CB8AC3E}">
        <p14:creationId xmlns:p14="http://schemas.microsoft.com/office/powerpoint/2010/main" val="3463213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9A23128-75AD-424D-88C9-93FC03FFCC55}" type="datetimeFigureOut">
              <a:rPr lang="es-ES" smtClean="0"/>
              <a:t>07/12/2020</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6E4F18D7-C699-40F4-94F3-74186605052E}" type="slidenum">
              <a:rPr lang="es-ES" smtClean="0"/>
              <a:t>‹Nº›</a:t>
            </a:fld>
            <a:endParaRPr lang="es-ES"/>
          </a:p>
        </p:txBody>
      </p:sp>
    </p:spTree>
    <p:extLst>
      <p:ext uri="{BB962C8B-B14F-4D97-AF65-F5344CB8AC3E}">
        <p14:creationId xmlns:p14="http://schemas.microsoft.com/office/powerpoint/2010/main" val="3114989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29A23128-75AD-424D-88C9-93FC03FFCC55}" type="datetimeFigureOut">
              <a:rPr lang="es-ES" smtClean="0"/>
              <a:t>07/12/2020</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6E4F18D7-C699-40F4-94F3-74186605052E}" type="slidenum">
              <a:rPr lang="es-ES" smtClean="0"/>
              <a:t>‹Nº›</a:t>
            </a:fld>
            <a:endParaRPr lang="es-ES"/>
          </a:p>
        </p:txBody>
      </p:sp>
    </p:spTree>
    <p:extLst>
      <p:ext uri="{BB962C8B-B14F-4D97-AF65-F5344CB8AC3E}">
        <p14:creationId xmlns:p14="http://schemas.microsoft.com/office/powerpoint/2010/main" val="1654479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29A23128-75AD-424D-88C9-93FC03FFCC55}" type="datetimeFigureOut">
              <a:rPr lang="es-ES" smtClean="0"/>
              <a:t>07/12/2020</a:t>
            </a:fld>
            <a:endParaRPr lang="es-E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s-ES"/>
          </a:p>
        </p:txBody>
      </p:sp>
      <p:sp>
        <p:nvSpPr>
          <p:cNvPr id="9" name="Slide Number Placeholder 8"/>
          <p:cNvSpPr>
            <a:spLocks noGrp="1"/>
          </p:cNvSpPr>
          <p:nvPr>
            <p:ph type="sldNum" sz="quarter" idx="12"/>
          </p:nvPr>
        </p:nvSpPr>
        <p:spPr/>
        <p:txBody>
          <a:bodyPr/>
          <a:lstStyle/>
          <a:p>
            <a:fld id="{6E4F18D7-C699-40F4-94F3-74186605052E}" type="slidenum">
              <a:rPr lang="es-ES" smtClean="0"/>
              <a:t>‹Nº›</a:t>
            </a:fld>
            <a:endParaRPr lang="es-ES"/>
          </a:p>
        </p:txBody>
      </p:sp>
    </p:spTree>
    <p:extLst>
      <p:ext uri="{BB962C8B-B14F-4D97-AF65-F5344CB8AC3E}">
        <p14:creationId xmlns:p14="http://schemas.microsoft.com/office/powerpoint/2010/main" val="3000109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9A23128-75AD-424D-88C9-93FC03FFCC55}" type="datetimeFigureOut">
              <a:rPr lang="es-ES" smtClean="0"/>
              <a:t>07/12/2020</a:t>
            </a:fld>
            <a:endParaRPr lang="es-E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s-E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E4F18D7-C699-40F4-94F3-74186605052E}" type="slidenum">
              <a:rPr lang="es-ES" smtClean="0"/>
              <a:t>‹Nº›</a:t>
            </a:fld>
            <a:endParaRPr lang="es-ES"/>
          </a:p>
        </p:txBody>
      </p:sp>
    </p:spTree>
    <p:extLst>
      <p:ext uri="{BB962C8B-B14F-4D97-AF65-F5344CB8AC3E}">
        <p14:creationId xmlns:p14="http://schemas.microsoft.com/office/powerpoint/2010/main" val="3258928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9A23128-75AD-424D-88C9-93FC03FFCC55}" type="datetimeFigureOut">
              <a:rPr lang="es-ES" smtClean="0"/>
              <a:t>07/12/2020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6E4F18D7-C699-40F4-94F3-74186605052E}" type="slidenum">
              <a:rPr lang="es-ES" smtClean="0"/>
              <a:t>‹Nº›</a:t>
            </a:fld>
            <a:endParaRPr lang="es-ES"/>
          </a:p>
        </p:txBody>
      </p:sp>
    </p:spTree>
    <p:extLst>
      <p:ext uri="{BB962C8B-B14F-4D97-AF65-F5344CB8AC3E}">
        <p14:creationId xmlns:p14="http://schemas.microsoft.com/office/powerpoint/2010/main" val="3363540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9A23128-75AD-424D-88C9-93FC03FFCC55}" type="datetimeFigureOut">
              <a:rPr lang="es-ES" smtClean="0"/>
              <a:t>07/12/2020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E4F18D7-C699-40F4-94F3-74186605052E}" type="slidenum">
              <a:rPr lang="es-ES" smtClean="0"/>
              <a:t>‹Nº›</a:t>
            </a:fld>
            <a:endParaRPr lang="es-ES"/>
          </a:p>
        </p:txBody>
      </p:sp>
    </p:spTree>
    <p:extLst>
      <p:ext uri="{BB962C8B-B14F-4D97-AF65-F5344CB8AC3E}">
        <p14:creationId xmlns:p14="http://schemas.microsoft.com/office/powerpoint/2010/main" val="1001065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9A23128-75AD-424D-88C9-93FC03FFCC55}" type="datetimeFigureOut">
              <a:rPr lang="es-ES" smtClean="0"/>
              <a:t>07/12/2020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E4F18D7-C699-40F4-94F3-74186605052E}" type="slidenum">
              <a:rPr lang="es-ES" smtClean="0"/>
              <a:t>‹Nº›</a:t>
            </a:fld>
            <a:endParaRPr lang="es-ES"/>
          </a:p>
        </p:txBody>
      </p:sp>
    </p:spTree>
    <p:extLst>
      <p:ext uri="{BB962C8B-B14F-4D97-AF65-F5344CB8AC3E}">
        <p14:creationId xmlns:p14="http://schemas.microsoft.com/office/powerpoint/2010/main" val="884386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9A23128-75AD-424D-88C9-93FC03FFCC55}" type="datetimeFigureOut">
              <a:rPr lang="es-ES" smtClean="0"/>
              <a:t>07/12/2020</a:t>
            </a:fld>
            <a:endParaRPr lang="es-E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s-E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E4F18D7-C699-40F4-94F3-74186605052E}" type="slidenum">
              <a:rPr lang="es-ES" smtClean="0"/>
              <a:t>‹Nº›</a:t>
            </a:fld>
            <a:endParaRPr lang="es-E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34949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79AB4C-0323-435E-AB22-9DA006DF25B7}"/>
              </a:ext>
            </a:extLst>
          </p:cNvPr>
          <p:cNvSpPr>
            <a:spLocks noGrp="1"/>
          </p:cNvSpPr>
          <p:nvPr>
            <p:ph type="ctrTitle"/>
          </p:nvPr>
        </p:nvSpPr>
        <p:spPr/>
        <p:txBody>
          <a:bodyPr>
            <a:normAutofit fontScale="90000"/>
          </a:bodyPr>
          <a:lstStyle/>
          <a:p>
            <a:r>
              <a:rPr lang="es-ES" sz="1800" i="1" dirty="0">
                <a:solidFill>
                  <a:srgbClr val="333333"/>
                </a:solidFill>
                <a:effectLst/>
                <a:latin typeface="Arial" panose="020B0604020202020204" pitchFamily="34" charset="0"/>
                <a:ea typeface="Times New Roman" panose="02020603050405020304" pitchFamily="18" charset="0"/>
              </a:rPr>
              <a:t>Éste que veis aquí, de rostro español y quevedesco, de negra guedeja y luenga barba, soy yo: Don Ramón del Valle-Inclán</a:t>
            </a:r>
            <a:r>
              <a:rPr lang="es-ES" sz="1800" dirty="0">
                <a:solidFill>
                  <a:srgbClr val="333333"/>
                </a:solidFill>
                <a:effectLst/>
                <a:latin typeface="Arial" panose="020B0604020202020204" pitchFamily="34" charset="0"/>
                <a:ea typeface="Times New Roman" panose="02020603050405020304" pitchFamily="18" charset="0"/>
              </a:rPr>
              <a:t>.</a:t>
            </a:r>
            <a:br>
              <a:rPr lang="es-ES" sz="1800" dirty="0">
                <a:effectLst/>
                <a:latin typeface="Times New Roman" panose="02020603050405020304" pitchFamily="18" charset="0"/>
                <a:ea typeface="Times New Roman" panose="02020603050405020304" pitchFamily="18" charset="0"/>
              </a:rPr>
            </a:br>
            <a:r>
              <a:rPr lang="es-ES" sz="1800" i="1" dirty="0">
                <a:solidFill>
                  <a:srgbClr val="333333"/>
                </a:solidFill>
                <a:effectLst/>
                <a:latin typeface="Arial" panose="020B0604020202020204" pitchFamily="34" charset="0"/>
                <a:ea typeface="Times New Roman" panose="02020603050405020304" pitchFamily="18" charset="0"/>
              </a:rPr>
              <a:t>Estuvo el comienzo de mi vida lleno de riesgos y azares. Fui hermano converso en un monasterio de cartujos y soldado en tierras de Nueva España. Una vida como la de aquellos segundones hidalgos que se engancharon en los tercios de Italia por buscar lances de amor, de espada y de fortuna (...)</a:t>
            </a:r>
            <a:br>
              <a:rPr lang="es-ES" sz="1800" dirty="0">
                <a:effectLst/>
                <a:latin typeface="Times New Roman" panose="02020603050405020304" pitchFamily="18" charset="0"/>
                <a:ea typeface="Times New Roman" panose="02020603050405020304" pitchFamily="18" charset="0"/>
              </a:rPr>
            </a:br>
            <a:r>
              <a:rPr lang="es-ES" sz="1800" i="1" dirty="0">
                <a:solidFill>
                  <a:srgbClr val="333333"/>
                </a:solidFill>
                <a:effectLst/>
                <a:latin typeface="Arial" panose="020B0604020202020204" pitchFamily="34" charset="0"/>
                <a:ea typeface="Times New Roman" panose="02020603050405020304" pitchFamily="18" charset="0"/>
              </a:rPr>
              <a:t>Hoy marchitas ya las juveniles flores y moribundos todos los entusiasmos, divierto penas y desengaños comentando las memorias amables, que empezó a escribir en la emigración mi noble tío el marqués de Bradomín (...) Todos los años, el día de difuntos, mando decir misas por el alma de aquel gran señor, que era feo, católico y sentimental. Cabalmente yo también lo soy y esta semejanza todavía le hace más caro a mi corazón (...)</a:t>
            </a:r>
            <a:br>
              <a:rPr lang="es-ES" sz="1800" dirty="0">
                <a:effectLst/>
                <a:latin typeface="Times New Roman" panose="02020603050405020304" pitchFamily="18" charset="0"/>
                <a:ea typeface="Times New Roman" panose="02020603050405020304" pitchFamily="18" charset="0"/>
              </a:rPr>
            </a:br>
            <a:r>
              <a:rPr lang="es-ES" sz="1800" i="1" dirty="0">
                <a:solidFill>
                  <a:srgbClr val="333333"/>
                </a:solidFill>
                <a:effectLst/>
                <a:latin typeface="Arial" panose="020B0604020202020204" pitchFamily="34" charset="0"/>
                <a:ea typeface="Times New Roman" panose="02020603050405020304" pitchFamily="18" charset="0"/>
              </a:rPr>
              <a:t> </a:t>
            </a:r>
            <a:br>
              <a:rPr lang="es-ES" sz="1800" dirty="0">
                <a:effectLst/>
                <a:latin typeface="Times New Roman" panose="02020603050405020304" pitchFamily="18" charset="0"/>
                <a:ea typeface="Times New Roman" panose="02020603050405020304" pitchFamily="18" charset="0"/>
              </a:rPr>
            </a:br>
            <a:endParaRPr lang="es-ES" dirty="0"/>
          </a:p>
        </p:txBody>
      </p:sp>
      <p:sp>
        <p:nvSpPr>
          <p:cNvPr id="3" name="Subtítulo 2">
            <a:extLst>
              <a:ext uri="{FF2B5EF4-FFF2-40B4-BE49-F238E27FC236}">
                <a16:creationId xmlns:a16="http://schemas.microsoft.com/office/drawing/2014/main" id="{6F3A7420-015E-41C2-8938-FB72D87532D3}"/>
              </a:ext>
            </a:extLst>
          </p:cNvPr>
          <p:cNvSpPr>
            <a:spLocks noGrp="1"/>
          </p:cNvSpPr>
          <p:nvPr>
            <p:ph type="subTitle" idx="1"/>
          </p:nvPr>
        </p:nvSpPr>
        <p:spPr>
          <a:xfrm>
            <a:off x="856034" y="3793787"/>
            <a:ext cx="6103642" cy="680936"/>
          </a:xfrm>
        </p:spPr>
        <p:txBody>
          <a:bodyPr/>
          <a:lstStyle/>
          <a:p>
            <a:r>
              <a:rPr lang="es-ES" dirty="0"/>
              <a:t>Ramón María del Valle Inclán</a:t>
            </a:r>
          </a:p>
        </p:txBody>
      </p:sp>
      <p:pic>
        <p:nvPicPr>
          <p:cNvPr id="1026" name="Picture 2">
            <a:extLst>
              <a:ext uri="{FF2B5EF4-FFF2-40B4-BE49-F238E27FC236}">
                <a16:creationId xmlns:a16="http://schemas.microsoft.com/office/drawing/2014/main" id="{0591959E-64DD-4DF7-B155-225980D234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9220" y="3355482"/>
            <a:ext cx="2095500" cy="220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4409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303E5B-4BA4-43C1-8636-51A4C28D2097}"/>
              </a:ext>
            </a:extLst>
          </p:cNvPr>
          <p:cNvSpPr>
            <a:spLocks noGrp="1"/>
          </p:cNvSpPr>
          <p:nvPr>
            <p:ph type="title"/>
          </p:nvPr>
        </p:nvSpPr>
        <p:spPr/>
        <p:txBody>
          <a:bodyPr/>
          <a:lstStyle/>
          <a:p>
            <a:r>
              <a:rPr lang="es-ES" dirty="0"/>
              <a:t>El modernismo</a:t>
            </a:r>
          </a:p>
        </p:txBody>
      </p:sp>
      <p:sp>
        <p:nvSpPr>
          <p:cNvPr id="3" name="Marcador de contenido 2">
            <a:extLst>
              <a:ext uri="{FF2B5EF4-FFF2-40B4-BE49-F238E27FC236}">
                <a16:creationId xmlns:a16="http://schemas.microsoft.com/office/drawing/2014/main" id="{DE19A430-D0EB-473B-848A-593E61514601}"/>
              </a:ext>
            </a:extLst>
          </p:cNvPr>
          <p:cNvSpPr>
            <a:spLocks noGrp="1"/>
          </p:cNvSpPr>
          <p:nvPr>
            <p:ph idx="1"/>
          </p:nvPr>
        </p:nvSpPr>
        <p:spPr>
          <a:xfrm>
            <a:off x="1097280" y="1845734"/>
            <a:ext cx="10058400" cy="4231216"/>
          </a:xfrm>
        </p:spPr>
        <p:txBody>
          <a:bodyPr>
            <a:normAutofit fontScale="25000" lnSpcReduction="20000"/>
          </a:bodyPr>
          <a:lstStyle/>
          <a:p>
            <a:pPr>
              <a:lnSpc>
                <a:spcPct val="107000"/>
              </a:lnSpc>
              <a:spcAft>
                <a:spcPts val="800"/>
              </a:spcAft>
            </a:pPr>
            <a:endParaRPr lang="es-ES" sz="5600" b="1" dirty="0">
              <a:solidFill>
                <a:srgbClr val="FF0000"/>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s-ES" sz="5600" b="1" dirty="0">
                <a:solidFill>
                  <a:srgbClr val="FF0000"/>
                </a:solidFill>
                <a:effectLst/>
                <a:latin typeface="Calibri Light" panose="020F0302020204030204" pitchFamily="34" charset="0"/>
                <a:ea typeface="Times New Roman" panose="02020603050405020304" pitchFamily="18" charset="0"/>
                <a:cs typeface="Times New Roman" panose="02020603050405020304" pitchFamily="18" charset="0"/>
              </a:rPr>
              <a:t>El movimiento modernista</a:t>
            </a:r>
            <a:endParaRPr lang="es-ES" sz="5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sz="5600" dirty="0">
                <a:effectLst/>
                <a:latin typeface="Calibri Light" panose="020F0302020204030204" pitchFamily="34" charset="0"/>
                <a:ea typeface="Calibri" panose="020F0502020204030204" pitchFamily="34" charset="0"/>
                <a:cs typeface="Times New Roman" panose="02020603050405020304" pitchFamily="18" charset="0"/>
              </a:rPr>
              <a:t>Aparece en la literatura, y no en todos los países simultáneamente. En Hispanoamérica, España, Rusia, Alemania, le llaman modernismo literario; en Francia se llama </a:t>
            </a:r>
            <a:r>
              <a:rPr lang="es-ES" sz="5600" dirty="0" err="1">
                <a:effectLst/>
                <a:latin typeface="Calibri Light" panose="020F0302020204030204" pitchFamily="34" charset="0"/>
                <a:ea typeface="Calibri" panose="020F0502020204030204" pitchFamily="34" charset="0"/>
                <a:cs typeface="Times New Roman" panose="02020603050405020304" pitchFamily="18" charset="0"/>
              </a:rPr>
              <a:t>pamasianismo</a:t>
            </a:r>
            <a:r>
              <a:rPr lang="es-ES" sz="5600" dirty="0">
                <a:effectLst/>
                <a:latin typeface="Calibri Light" panose="020F0302020204030204" pitchFamily="34" charset="0"/>
                <a:ea typeface="Calibri" panose="020F0502020204030204" pitchFamily="34" charset="0"/>
                <a:cs typeface="Times New Roman" panose="02020603050405020304" pitchFamily="18" charset="0"/>
              </a:rPr>
              <a:t> y simbolismo. Es decir, que el Modernismo es un movimiento general, como el Renacimiento.</a:t>
            </a:r>
            <a:endParaRPr lang="es-ES" sz="5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sz="5600" b="1" dirty="0">
                <a:solidFill>
                  <a:srgbClr val="FF0000"/>
                </a:solidFill>
                <a:effectLst/>
                <a:latin typeface="Calibri Light" panose="020F0302020204030204" pitchFamily="34" charset="0"/>
                <a:ea typeface="Times New Roman" panose="02020603050405020304" pitchFamily="18" charset="0"/>
                <a:cs typeface="Times New Roman" panose="02020603050405020304" pitchFamily="18" charset="0"/>
              </a:rPr>
              <a:t>¿Qué es el modernismo?</a:t>
            </a:r>
            <a:endParaRPr lang="es-ES" sz="5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sz="5600" dirty="0">
                <a:effectLst/>
                <a:latin typeface="Calibri Light" panose="020F0302020204030204" pitchFamily="34" charset="0"/>
                <a:ea typeface="Times New Roman" panose="02020603050405020304" pitchFamily="18" charset="0"/>
                <a:cs typeface="Times New Roman" panose="02020603050405020304" pitchFamily="18" charset="0"/>
              </a:rPr>
              <a:t>Es un movimiento literario que surge en Hispanoamérica hacia </a:t>
            </a:r>
            <a:r>
              <a:rPr lang="es-ES" sz="5600" b="1" dirty="0">
                <a:effectLst/>
                <a:latin typeface="Calibri Light" panose="020F0302020204030204" pitchFamily="34" charset="0"/>
                <a:ea typeface="Times New Roman" panose="02020603050405020304" pitchFamily="18" charset="0"/>
                <a:cs typeface="Times New Roman" panose="02020603050405020304" pitchFamily="18" charset="0"/>
              </a:rPr>
              <a:t>1880</a:t>
            </a:r>
            <a:r>
              <a:rPr lang="es-ES" sz="5600" dirty="0">
                <a:effectLst/>
                <a:latin typeface="Calibri Light" panose="020F0302020204030204" pitchFamily="34" charset="0"/>
                <a:ea typeface="Times New Roman" panose="02020603050405020304" pitchFamily="18" charset="0"/>
                <a:cs typeface="Times New Roman" panose="02020603050405020304" pitchFamily="18" charset="0"/>
              </a:rPr>
              <a:t> y cuyo </a:t>
            </a:r>
            <a:r>
              <a:rPr lang="es-ES" sz="5600" b="1" dirty="0">
                <a:effectLst/>
                <a:latin typeface="Calibri Light" panose="020F0302020204030204" pitchFamily="34" charset="0"/>
                <a:ea typeface="Times New Roman" panose="02020603050405020304" pitchFamily="18" charset="0"/>
                <a:cs typeface="Times New Roman" panose="02020603050405020304" pitchFamily="18" charset="0"/>
              </a:rPr>
              <a:t>objetivo estético es la búsqueda de la belleza </a:t>
            </a:r>
            <a:r>
              <a:rPr lang="es-ES" sz="5600" dirty="0">
                <a:effectLst/>
                <a:latin typeface="Calibri Light" panose="020F0302020204030204" pitchFamily="34" charset="0"/>
                <a:ea typeface="Times New Roman" panose="02020603050405020304" pitchFamily="18" charset="0"/>
                <a:cs typeface="Times New Roman" panose="02020603050405020304" pitchFamily="18" charset="0"/>
              </a:rPr>
              <a:t>como medio para huir de la realidad cotidiana y de mostrar su desacuerdo con la materialista sociedad burguesa.</a:t>
            </a:r>
            <a:endParaRPr lang="es-ES" sz="5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sz="5600" dirty="0">
                <a:effectLst/>
                <a:latin typeface="Calibri Light" panose="020F0302020204030204" pitchFamily="34" charset="0"/>
                <a:ea typeface="Times New Roman" panose="02020603050405020304" pitchFamily="18" charset="0"/>
                <a:cs typeface="Times New Roman" panose="02020603050405020304" pitchFamily="18" charset="0"/>
              </a:rPr>
              <a:t> </a:t>
            </a:r>
            <a:r>
              <a:rPr lang="es-ES" sz="5600" b="1" dirty="0">
                <a:solidFill>
                  <a:srgbClr val="FF0000"/>
                </a:solidFill>
                <a:effectLst/>
                <a:latin typeface="Calibri Light" panose="020F0302020204030204" pitchFamily="34" charset="0"/>
                <a:ea typeface="Times New Roman" panose="02020603050405020304" pitchFamily="18" charset="0"/>
                <a:cs typeface="Times New Roman" panose="02020603050405020304" pitchFamily="18" charset="0"/>
              </a:rPr>
              <a:t>¿Cuando llegó el modernismo a España?</a:t>
            </a:r>
            <a:endParaRPr lang="es-ES" sz="5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sz="5600" dirty="0">
                <a:effectLst/>
                <a:latin typeface="Calibri Light" panose="020F0302020204030204" pitchFamily="34" charset="0"/>
                <a:ea typeface="Times New Roman" panose="02020603050405020304" pitchFamily="18" charset="0"/>
                <a:cs typeface="Times New Roman" panose="02020603050405020304" pitchFamily="18" charset="0"/>
              </a:rPr>
              <a:t>Procedente de Hispanoamérica llegó a España con </a:t>
            </a:r>
            <a:r>
              <a:rPr lang="es-ES" sz="5600" b="1" dirty="0">
                <a:effectLst/>
                <a:latin typeface="Calibri Light" panose="020F0302020204030204" pitchFamily="34" charset="0"/>
                <a:ea typeface="Times New Roman" panose="02020603050405020304" pitchFamily="18" charset="0"/>
                <a:cs typeface="Times New Roman" panose="02020603050405020304" pitchFamily="18" charset="0"/>
              </a:rPr>
              <a:t>RUBÉN DARÍO</a:t>
            </a:r>
            <a:r>
              <a:rPr lang="es-ES" sz="5600" dirty="0">
                <a:effectLst/>
                <a:latin typeface="Calibri Light" panose="020F0302020204030204" pitchFamily="34" charset="0"/>
                <a:ea typeface="Times New Roman" panose="02020603050405020304" pitchFamily="18" charset="0"/>
                <a:cs typeface="Times New Roman" panose="02020603050405020304" pitchFamily="18" charset="0"/>
              </a:rPr>
              <a:t>, poeta nicaragüense. Se desarrolló entre 1880 y 1920 y se mostró casi únicamente en la poesía. </a:t>
            </a:r>
            <a:endParaRPr lang="es-ES" sz="5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_tradnl" sz="5600" dirty="0">
                <a:effectLst/>
                <a:latin typeface="Calibri Light" panose="020F0302020204030204" pitchFamily="34" charset="0"/>
                <a:ea typeface="Calibri" panose="020F0502020204030204" pitchFamily="34" charset="0"/>
                <a:cs typeface="Times New Roman" panose="02020603050405020304" pitchFamily="18" charset="0"/>
              </a:rPr>
              <a:t> </a:t>
            </a:r>
            <a:endParaRPr lang="es-ES" dirty="0"/>
          </a:p>
        </p:txBody>
      </p:sp>
    </p:spTree>
    <p:extLst>
      <p:ext uri="{BB962C8B-B14F-4D97-AF65-F5344CB8AC3E}">
        <p14:creationId xmlns:p14="http://schemas.microsoft.com/office/powerpoint/2010/main" val="1484110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0C290B-7049-4711-B3D3-FED6FCF7386A}"/>
              </a:ext>
            </a:extLst>
          </p:cNvPr>
          <p:cNvSpPr>
            <a:spLocks noGrp="1"/>
          </p:cNvSpPr>
          <p:nvPr>
            <p:ph type="title"/>
          </p:nvPr>
        </p:nvSpPr>
        <p:spPr/>
        <p:txBody>
          <a:bodyPr/>
          <a:lstStyle/>
          <a:p>
            <a:r>
              <a:rPr lang="es-ES" dirty="0"/>
              <a:t>El modernismo 2</a:t>
            </a:r>
          </a:p>
        </p:txBody>
      </p:sp>
      <p:sp>
        <p:nvSpPr>
          <p:cNvPr id="3" name="Marcador de contenido 2">
            <a:extLst>
              <a:ext uri="{FF2B5EF4-FFF2-40B4-BE49-F238E27FC236}">
                <a16:creationId xmlns:a16="http://schemas.microsoft.com/office/drawing/2014/main" id="{C9A0B153-8B8F-4AB4-B40E-385EDB851986}"/>
              </a:ext>
            </a:extLst>
          </p:cNvPr>
          <p:cNvSpPr>
            <a:spLocks noGrp="1"/>
          </p:cNvSpPr>
          <p:nvPr>
            <p:ph idx="1"/>
          </p:nvPr>
        </p:nvSpPr>
        <p:spPr>
          <a:xfrm>
            <a:off x="1097280" y="1845734"/>
            <a:ext cx="10058400" cy="3274907"/>
          </a:xfrm>
        </p:spPr>
        <p:txBody>
          <a:bodyPr>
            <a:normAutofit fontScale="62500" lnSpcReduction="20000"/>
          </a:bodyPr>
          <a:lstStyle/>
          <a:p>
            <a:pPr>
              <a:lnSpc>
                <a:spcPct val="107000"/>
              </a:lnSpc>
              <a:spcAft>
                <a:spcPts val="800"/>
              </a:spcAft>
            </a:pPr>
            <a:r>
              <a:rPr lang="es-ES" sz="5600" b="1" dirty="0">
                <a:solidFill>
                  <a:srgbClr val="FF0000"/>
                </a:solidFill>
                <a:effectLst/>
                <a:latin typeface="Calibri Light" panose="020F0302020204030204" pitchFamily="34" charset="0"/>
                <a:ea typeface="Times New Roman" panose="02020603050405020304" pitchFamily="18" charset="0"/>
                <a:cs typeface="Times New Roman" panose="02020603050405020304" pitchFamily="18" charset="0"/>
              </a:rPr>
              <a:t>¿</a:t>
            </a:r>
            <a:r>
              <a:rPr lang="es-ES" sz="2200" b="1" dirty="0">
                <a:solidFill>
                  <a:srgbClr val="FF0000"/>
                </a:solidFill>
                <a:effectLst/>
                <a:latin typeface="+mj-lt"/>
                <a:ea typeface="Times New Roman" panose="02020603050405020304" pitchFamily="18" charset="0"/>
                <a:cs typeface="Times New Roman" panose="02020603050405020304" pitchFamily="18" charset="0"/>
              </a:rPr>
              <a:t>Qué elementos caracterizan al modernismo?</a:t>
            </a:r>
            <a:endParaRPr lang="es-ES" sz="2200" dirty="0">
              <a:effectLst/>
              <a:latin typeface="+mj-lt"/>
              <a:ea typeface="Calibri" panose="020F0502020204030204" pitchFamily="34" charset="0"/>
              <a:cs typeface="Times New Roman" panose="02020603050405020304" pitchFamily="18" charset="0"/>
            </a:endParaRPr>
          </a:p>
          <a:p>
            <a:pPr marL="71755" algn="just"/>
            <a:r>
              <a:rPr lang="es-ES_tradnl" sz="2200" dirty="0">
                <a:effectLst/>
                <a:latin typeface="+mj-lt"/>
                <a:ea typeface="Times New Roman" panose="02020603050405020304" pitchFamily="18" charset="0"/>
              </a:rPr>
              <a:t> •</a:t>
            </a:r>
            <a:r>
              <a:rPr lang="es-ES_tradnl" sz="2200" b="1" dirty="0">
                <a:effectLst/>
                <a:latin typeface="+mj-lt"/>
                <a:ea typeface="Times New Roman" panose="02020603050405020304" pitchFamily="18" charset="0"/>
              </a:rPr>
              <a:t>Renovación formal</a:t>
            </a:r>
            <a:r>
              <a:rPr lang="es-ES_tradnl" sz="2200" dirty="0">
                <a:effectLst/>
                <a:latin typeface="+mj-lt"/>
                <a:ea typeface="Times New Roman" panose="02020603050405020304" pitchFamily="18" charset="0"/>
              </a:rPr>
              <a:t>, ( búsqueda de la armonía, la perfección, la belleza).</a:t>
            </a:r>
            <a:endParaRPr lang="es-ES" sz="2200" dirty="0">
              <a:effectLst/>
              <a:latin typeface="+mj-lt"/>
              <a:ea typeface="Times New Roman" panose="02020603050405020304" pitchFamily="18" charset="0"/>
            </a:endParaRPr>
          </a:p>
          <a:p>
            <a:pPr marL="71755" algn="just"/>
            <a:r>
              <a:rPr lang="es-ES" sz="2200" dirty="0">
                <a:effectLst/>
                <a:latin typeface="+mj-lt"/>
                <a:ea typeface="Times New Roman" panose="02020603050405020304" pitchFamily="18" charset="0"/>
              </a:rPr>
              <a:t> </a:t>
            </a:r>
            <a:r>
              <a:rPr lang="es-ES_tradnl" sz="2200" dirty="0">
                <a:effectLst/>
                <a:latin typeface="+mj-lt"/>
                <a:ea typeface="Times New Roman" panose="02020603050405020304" pitchFamily="18" charset="0"/>
              </a:rPr>
              <a:t>• </a:t>
            </a:r>
            <a:r>
              <a:rPr lang="es-ES_tradnl" sz="2200" b="1" dirty="0">
                <a:effectLst/>
                <a:latin typeface="+mj-lt"/>
                <a:ea typeface="Times New Roman" panose="02020603050405020304" pitchFamily="18" charset="0"/>
              </a:rPr>
              <a:t>Valores sensoriales</a:t>
            </a:r>
            <a:r>
              <a:rPr lang="es-ES_tradnl" sz="2200" dirty="0">
                <a:effectLst/>
                <a:latin typeface="+mj-lt"/>
                <a:ea typeface="Times New Roman" panose="02020603050405020304" pitchFamily="18" charset="0"/>
              </a:rPr>
              <a:t> (</a:t>
            </a:r>
            <a:r>
              <a:rPr lang="es-ES_tradnl" sz="2200" i="1" dirty="0">
                <a:effectLst/>
                <a:latin typeface="+mj-lt"/>
                <a:ea typeface="Times New Roman" panose="02020603050405020304" pitchFamily="18" charset="0"/>
              </a:rPr>
              <a:t>verso azul, esperanza olorosa, risa dorada, blanco horror)</a:t>
            </a:r>
            <a:endParaRPr lang="es-ES" sz="2200" dirty="0">
              <a:effectLst/>
              <a:latin typeface="+mj-lt"/>
              <a:ea typeface="Times New Roman" panose="02020603050405020304" pitchFamily="18" charset="0"/>
            </a:endParaRPr>
          </a:p>
          <a:p>
            <a:pPr marL="215900" algn="just"/>
            <a:r>
              <a:rPr lang="es-ES" sz="2200" dirty="0">
                <a:effectLst/>
                <a:latin typeface="+mj-lt"/>
                <a:ea typeface="Times New Roman" panose="02020603050405020304" pitchFamily="18" charset="0"/>
              </a:rPr>
              <a:t> </a:t>
            </a:r>
            <a:r>
              <a:rPr lang="es-ES_tradnl" sz="2200" dirty="0">
                <a:effectLst/>
                <a:latin typeface="+mj-lt"/>
                <a:ea typeface="Times New Roman" panose="02020603050405020304" pitchFamily="18" charset="0"/>
              </a:rPr>
              <a:t>• </a:t>
            </a:r>
            <a:r>
              <a:rPr lang="es-ES_tradnl" sz="2200" b="1" dirty="0">
                <a:effectLst/>
                <a:latin typeface="+mj-lt"/>
                <a:ea typeface="Times New Roman" panose="02020603050405020304" pitchFamily="18" charset="0"/>
              </a:rPr>
              <a:t>El</a:t>
            </a:r>
            <a:r>
              <a:rPr lang="es-ES_tradnl" sz="2200" dirty="0">
                <a:effectLst/>
                <a:latin typeface="+mj-lt"/>
                <a:ea typeface="Times New Roman" panose="02020603050405020304" pitchFamily="18" charset="0"/>
              </a:rPr>
              <a:t> </a:t>
            </a:r>
            <a:r>
              <a:rPr lang="es-ES_tradnl" sz="2200" b="1" dirty="0">
                <a:effectLst/>
                <a:latin typeface="+mj-lt"/>
                <a:ea typeface="Times New Roman" panose="02020603050405020304" pitchFamily="18" charset="0"/>
              </a:rPr>
              <a:t>léxico</a:t>
            </a:r>
            <a:r>
              <a:rPr lang="es-ES_tradnl" sz="2200" dirty="0">
                <a:effectLst/>
                <a:latin typeface="+mj-lt"/>
                <a:ea typeface="Times New Roman" panose="02020603050405020304" pitchFamily="18" charset="0"/>
              </a:rPr>
              <a:t>: cultismos y voces de exótica resonancia (unicornio, pavanas, ebúrneo)</a:t>
            </a:r>
            <a:endParaRPr lang="es-ES" sz="2200" dirty="0">
              <a:effectLst/>
              <a:latin typeface="+mj-lt"/>
              <a:ea typeface="Times New Roman" panose="02020603050405020304" pitchFamily="18" charset="0"/>
            </a:endParaRPr>
          </a:p>
          <a:p>
            <a:pPr marL="215900" algn="just"/>
            <a:r>
              <a:rPr lang="es-ES" sz="2200" dirty="0">
                <a:effectLst/>
                <a:latin typeface="+mj-lt"/>
                <a:ea typeface="Times New Roman" panose="02020603050405020304" pitchFamily="18" charset="0"/>
              </a:rPr>
              <a:t> </a:t>
            </a:r>
            <a:r>
              <a:rPr lang="es-ES_tradnl" sz="2200" dirty="0">
                <a:effectLst/>
                <a:latin typeface="+mj-lt"/>
                <a:ea typeface="Times New Roman" panose="02020603050405020304" pitchFamily="18" charset="0"/>
              </a:rPr>
              <a:t>• </a:t>
            </a:r>
            <a:r>
              <a:rPr lang="es-ES_tradnl" sz="2200" b="1" dirty="0">
                <a:effectLst/>
                <a:latin typeface="+mj-lt"/>
                <a:ea typeface="Times New Roman" panose="02020603050405020304" pitchFamily="18" charset="0"/>
              </a:rPr>
              <a:t>Renovación</a:t>
            </a:r>
            <a:r>
              <a:rPr lang="es-ES_tradnl" sz="2200" dirty="0">
                <a:effectLst/>
                <a:latin typeface="+mj-lt"/>
                <a:ea typeface="Times New Roman" panose="02020603050405020304" pitchFamily="18" charset="0"/>
              </a:rPr>
              <a:t> </a:t>
            </a:r>
            <a:r>
              <a:rPr lang="es-ES_tradnl" sz="2200" b="1" dirty="0">
                <a:effectLst/>
                <a:latin typeface="+mj-lt"/>
                <a:ea typeface="Times New Roman" panose="02020603050405020304" pitchFamily="18" charset="0"/>
              </a:rPr>
              <a:t>métrica</a:t>
            </a:r>
            <a:r>
              <a:rPr lang="es-ES_tradnl" sz="2200" dirty="0">
                <a:effectLst/>
                <a:latin typeface="+mj-lt"/>
                <a:ea typeface="Times New Roman" panose="02020603050405020304" pitchFamily="18" charset="0"/>
              </a:rPr>
              <a:t>: predomina el uso del verso alejandrino.</a:t>
            </a:r>
            <a:endParaRPr lang="es-ES" sz="2200" dirty="0">
              <a:effectLst/>
              <a:latin typeface="+mj-lt"/>
              <a:ea typeface="Times New Roman" panose="02020603050405020304" pitchFamily="18" charset="0"/>
            </a:endParaRPr>
          </a:p>
          <a:p>
            <a:pPr marL="215900" algn="just"/>
            <a:r>
              <a:rPr lang="es-ES" sz="2200" dirty="0">
                <a:effectLst/>
                <a:latin typeface="+mj-lt"/>
                <a:ea typeface="Times New Roman" panose="02020603050405020304" pitchFamily="18" charset="0"/>
              </a:rPr>
              <a:t> </a:t>
            </a:r>
            <a:r>
              <a:rPr lang="es-ES_tradnl" sz="2200" dirty="0">
                <a:effectLst/>
                <a:latin typeface="+mj-lt"/>
                <a:ea typeface="Times New Roman" panose="02020603050405020304" pitchFamily="18" charset="0"/>
              </a:rPr>
              <a:t> • </a:t>
            </a:r>
            <a:r>
              <a:rPr lang="es-ES_tradnl" sz="2200" b="1" dirty="0">
                <a:effectLst/>
                <a:latin typeface="+mj-lt"/>
                <a:ea typeface="Times New Roman" panose="02020603050405020304" pitchFamily="18" charset="0"/>
              </a:rPr>
              <a:t>Actitud social:</a:t>
            </a:r>
            <a:r>
              <a:rPr lang="es-ES_tradnl" sz="2200" dirty="0">
                <a:effectLst/>
                <a:latin typeface="+mj-lt"/>
                <a:ea typeface="Times New Roman" panose="02020603050405020304" pitchFamily="18" charset="0"/>
              </a:rPr>
              <a:t> malestar ante la sociedad burguesa, inconformismo, vida bohemia.</a:t>
            </a:r>
            <a:endParaRPr lang="es-ES" sz="2200" dirty="0">
              <a:effectLst/>
              <a:latin typeface="+mj-lt"/>
              <a:ea typeface="Times New Roman" panose="02020603050405020304" pitchFamily="18" charset="0"/>
            </a:endParaRPr>
          </a:p>
          <a:p>
            <a:pPr marL="71755" indent="144145" algn="just"/>
            <a:r>
              <a:rPr lang="es-ES" sz="2200" dirty="0">
                <a:effectLst/>
                <a:latin typeface="+mj-lt"/>
                <a:ea typeface="Times New Roman" panose="02020603050405020304" pitchFamily="18" charset="0"/>
              </a:rPr>
              <a:t> </a:t>
            </a:r>
            <a:r>
              <a:rPr lang="es-ES_tradnl" sz="2200" dirty="0">
                <a:effectLst/>
                <a:latin typeface="+mj-lt"/>
                <a:ea typeface="Times New Roman" panose="02020603050405020304" pitchFamily="18" charset="0"/>
              </a:rPr>
              <a:t>• </a:t>
            </a:r>
            <a:r>
              <a:rPr lang="es-ES_tradnl" sz="2200" b="1" dirty="0">
                <a:effectLst/>
                <a:latin typeface="+mj-lt"/>
                <a:ea typeface="Times New Roman" panose="02020603050405020304" pitchFamily="18" charset="0"/>
              </a:rPr>
              <a:t>La temática:</a:t>
            </a:r>
            <a:r>
              <a:rPr lang="es-ES_tradnl" sz="2200" dirty="0">
                <a:effectLst/>
                <a:latin typeface="+mj-lt"/>
                <a:ea typeface="Times New Roman" panose="02020603050405020304" pitchFamily="18" charset="0"/>
              </a:rPr>
              <a:t> lo legendario, lo pagano, lo exótico, lo cosmopolita (París, con sus cafés, sus elegantes salones, la vida bohemia)</a:t>
            </a:r>
            <a:endParaRPr lang="es-ES" sz="2200" dirty="0">
              <a:effectLst/>
              <a:latin typeface="+mj-lt"/>
              <a:ea typeface="Times New Roman" panose="02020603050405020304" pitchFamily="18" charset="0"/>
            </a:endParaRPr>
          </a:p>
          <a:p>
            <a:pPr marL="215900" algn="just"/>
            <a:r>
              <a:rPr lang="es-ES" sz="2200" dirty="0">
                <a:effectLst/>
                <a:latin typeface="+mj-lt"/>
                <a:ea typeface="Times New Roman" panose="02020603050405020304" pitchFamily="18" charset="0"/>
              </a:rPr>
              <a:t> </a:t>
            </a:r>
            <a:r>
              <a:rPr lang="es-ES_tradnl" sz="2200" dirty="0">
                <a:effectLst/>
                <a:latin typeface="+mj-lt"/>
                <a:ea typeface="Times New Roman" panose="02020603050405020304" pitchFamily="18" charset="0"/>
              </a:rPr>
              <a:t>• </a:t>
            </a:r>
            <a:r>
              <a:rPr lang="es-ES_tradnl" sz="2200" b="1" dirty="0">
                <a:effectLst/>
                <a:latin typeface="+mj-lt"/>
                <a:ea typeface="Times New Roman" panose="02020603050405020304" pitchFamily="18" charset="0"/>
              </a:rPr>
              <a:t>“El escapismo”:</a:t>
            </a:r>
            <a:r>
              <a:rPr lang="es-ES_tradnl" sz="2200" dirty="0">
                <a:effectLst/>
                <a:latin typeface="+mj-lt"/>
                <a:ea typeface="Times New Roman" panose="02020603050405020304" pitchFamily="18" charset="0"/>
              </a:rPr>
              <a:t> evasión de la realidad hacia un mundo de ensueño, exótico, pagano. (dioses, ninfas, caballeros y marquesas, viejos)</a:t>
            </a:r>
            <a:endParaRPr lang="es-ES" sz="2200" dirty="0">
              <a:effectLst/>
              <a:latin typeface="+mj-lt"/>
              <a:ea typeface="Times New Roman" panose="02020603050405020304" pitchFamily="18" charset="0"/>
            </a:endParaRPr>
          </a:p>
          <a:p>
            <a:pPr marL="215900" algn="just"/>
            <a:r>
              <a:rPr lang="es-ES" sz="2200" dirty="0">
                <a:effectLst/>
                <a:latin typeface="+mj-lt"/>
                <a:ea typeface="Times New Roman" panose="02020603050405020304" pitchFamily="18" charset="0"/>
              </a:rPr>
              <a:t> </a:t>
            </a:r>
          </a:p>
          <a:p>
            <a:pPr marL="215900" algn="just"/>
            <a:endParaRPr lang="es-ES" dirty="0"/>
          </a:p>
        </p:txBody>
      </p:sp>
    </p:spTree>
    <p:extLst>
      <p:ext uri="{BB962C8B-B14F-4D97-AF65-F5344CB8AC3E}">
        <p14:creationId xmlns:p14="http://schemas.microsoft.com/office/powerpoint/2010/main" val="4128218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1AB8F2F-D33C-4399-8E20-D9D17F1BDF9D}"/>
              </a:ext>
            </a:extLst>
          </p:cNvPr>
          <p:cNvSpPr txBox="1"/>
          <p:nvPr/>
        </p:nvSpPr>
        <p:spPr>
          <a:xfrm>
            <a:off x="933855" y="710119"/>
            <a:ext cx="10418324" cy="10026143"/>
          </a:xfrm>
          <a:prstGeom prst="rect">
            <a:avLst/>
          </a:prstGeom>
          <a:noFill/>
        </p:spPr>
        <p:txBody>
          <a:bodyPr wrap="square" rtlCol="0">
            <a:spAutoFit/>
          </a:bodyPr>
          <a:lstStyle/>
          <a:p>
            <a:r>
              <a:rPr lang="es-ES" sz="2000" b="1" dirty="0">
                <a:solidFill>
                  <a:srgbClr val="000000"/>
                </a:solidFill>
                <a:effectLst/>
                <a:latin typeface="+mj-lt"/>
                <a:ea typeface="Times New Roman" panose="02020603050405020304" pitchFamily="18" charset="0"/>
                <a:cs typeface="Times New Roman" panose="02020603050405020304" pitchFamily="18" charset="0"/>
              </a:rPr>
              <a:t>BREVE SEMBLANZA BIOGRÁFICA. </a:t>
            </a:r>
          </a:p>
          <a:p>
            <a:endParaRPr lang="es-ES" sz="1600" dirty="0">
              <a:solidFill>
                <a:srgbClr val="000000"/>
              </a:solidFill>
              <a:effectLst/>
              <a:latin typeface="+mj-lt"/>
              <a:ea typeface="Times New Roman" panose="02020603050405020304" pitchFamily="18" charset="0"/>
              <a:cs typeface="Times New Roman" panose="02020603050405020304" pitchFamily="18" charset="0"/>
            </a:endParaRPr>
          </a:p>
          <a:p>
            <a:r>
              <a:rPr lang="es-ES" sz="1600" dirty="0">
                <a:solidFill>
                  <a:srgbClr val="000000"/>
                </a:solidFill>
                <a:latin typeface="+mj-lt"/>
                <a:ea typeface="Times New Roman" panose="02020603050405020304" pitchFamily="18" charset="0"/>
                <a:cs typeface="Times New Roman" panose="02020603050405020304" pitchFamily="18" charset="0"/>
              </a:rPr>
              <a:t>. </a:t>
            </a:r>
            <a:r>
              <a:rPr lang="es-ES" sz="1600" dirty="0">
                <a:solidFill>
                  <a:srgbClr val="000000"/>
                </a:solidFill>
                <a:effectLst/>
                <a:latin typeface="+mj-lt"/>
                <a:ea typeface="Times New Roman" panose="02020603050405020304" pitchFamily="18" charset="0"/>
                <a:cs typeface="Times New Roman" panose="02020603050405020304" pitchFamily="18" charset="0"/>
              </a:rPr>
              <a:t>Villanueva de Arosa, 28 de octubre de 1866 — Santiago de Compostela, 5 de enero </a:t>
            </a:r>
            <a:r>
              <a:rPr lang="es-ES" sz="1600">
                <a:solidFill>
                  <a:srgbClr val="000000"/>
                </a:solidFill>
                <a:effectLst/>
                <a:latin typeface="+mj-lt"/>
                <a:ea typeface="Times New Roman" panose="02020603050405020304" pitchFamily="18" charset="0"/>
                <a:cs typeface="Times New Roman" panose="02020603050405020304" pitchFamily="18" charset="0"/>
              </a:rPr>
              <a:t>de 1936.</a:t>
            </a:r>
          </a:p>
          <a:p>
            <a:endParaRPr lang="es-ES" sz="1600" dirty="0">
              <a:solidFill>
                <a:srgbClr val="000000"/>
              </a:solidFill>
              <a:effectLst/>
              <a:latin typeface="+mj-lt"/>
              <a:ea typeface="Times New Roman" panose="02020603050405020304" pitchFamily="18" charset="0"/>
              <a:cs typeface="Times New Roman" panose="02020603050405020304" pitchFamily="18" charset="0"/>
            </a:endParaRPr>
          </a:p>
          <a:p>
            <a:r>
              <a:rPr lang="es-ES" sz="1600" dirty="0">
                <a:latin typeface="+mj-lt"/>
              </a:rPr>
              <a:t>. Formación en Santiago y Pontevedra. Pequeños pinitos literarios en el </a:t>
            </a:r>
            <a:r>
              <a:rPr lang="es-ES" sz="1600" i="1" dirty="0">
                <a:latin typeface="+mj-lt"/>
              </a:rPr>
              <a:t>Café con gotas</a:t>
            </a:r>
            <a:r>
              <a:rPr lang="es-ES" sz="1600" dirty="0">
                <a:latin typeface="+mj-lt"/>
              </a:rPr>
              <a:t>.</a:t>
            </a:r>
          </a:p>
          <a:p>
            <a:pPr>
              <a:lnSpc>
                <a:spcPct val="107000"/>
              </a:lnSpc>
              <a:spcAft>
                <a:spcPts val="800"/>
              </a:spcAft>
            </a:pPr>
            <a:r>
              <a:rPr lang="es-ES" sz="1600" i="1" dirty="0">
                <a:solidFill>
                  <a:srgbClr val="000000"/>
                </a:solidFill>
                <a:effectLst/>
                <a:latin typeface="+mj-lt"/>
                <a:ea typeface="Times New Roman" panose="02020603050405020304" pitchFamily="18" charset="0"/>
                <a:cs typeface="Times New Roman" panose="02020603050405020304" pitchFamily="18" charset="0"/>
              </a:rPr>
              <a:t>. 1890. Primera estancia en Madrid. El género chico.</a:t>
            </a:r>
          </a:p>
          <a:p>
            <a:pPr>
              <a:lnSpc>
                <a:spcPct val="107000"/>
              </a:lnSpc>
              <a:spcAft>
                <a:spcPts val="800"/>
              </a:spcAft>
            </a:pPr>
            <a:r>
              <a:rPr lang="es-ES" sz="1600" i="1" dirty="0">
                <a:solidFill>
                  <a:srgbClr val="000000"/>
                </a:solidFill>
                <a:latin typeface="+mj-lt"/>
                <a:ea typeface="Calibri" panose="020F0502020204030204" pitchFamily="34" charset="0"/>
                <a:cs typeface="Times New Roman" panose="02020603050405020304" pitchFamily="18" charset="0"/>
              </a:rPr>
              <a:t>.1892. Primer viaje a Méjico. Aventuras y disputas.</a:t>
            </a:r>
          </a:p>
          <a:p>
            <a:pPr>
              <a:lnSpc>
                <a:spcPct val="107000"/>
              </a:lnSpc>
              <a:spcAft>
                <a:spcPts val="800"/>
              </a:spcAft>
            </a:pPr>
            <a:r>
              <a:rPr lang="es-ES" sz="1600" i="1" dirty="0">
                <a:solidFill>
                  <a:srgbClr val="000000"/>
                </a:solidFill>
                <a:effectLst/>
                <a:latin typeface="+mj-lt"/>
                <a:ea typeface="Calibri" panose="020F0502020204030204" pitchFamily="34" charset="0"/>
                <a:cs typeface="Times New Roman" panose="02020603050405020304" pitchFamily="18" charset="0"/>
              </a:rPr>
              <a:t>.1893. De vuelta a España. Pontevedra, la construcción del disfraz</a:t>
            </a:r>
          </a:p>
          <a:p>
            <a:pPr>
              <a:lnSpc>
                <a:spcPct val="107000"/>
              </a:lnSpc>
              <a:spcAft>
                <a:spcPts val="800"/>
              </a:spcAft>
            </a:pPr>
            <a:r>
              <a:rPr lang="es-ES" sz="1600" i="1" dirty="0">
                <a:solidFill>
                  <a:srgbClr val="000000"/>
                </a:solidFill>
                <a:latin typeface="+mj-lt"/>
                <a:ea typeface="Calibri" panose="020F0502020204030204" pitchFamily="34" charset="0"/>
                <a:cs typeface="Times New Roman" panose="02020603050405020304" pitchFamily="18" charset="0"/>
              </a:rPr>
              <a:t>.1896. Vuelta a Madrid. El rey de la tertulia. Incursiones teatrales. Alejandro Sawa. La amputación.</a:t>
            </a:r>
          </a:p>
          <a:p>
            <a:pPr>
              <a:lnSpc>
                <a:spcPct val="107000"/>
              </a:lnSpc>
              <a:spcAft>
                <a:spcPts val="800"/>
              </a:spcAft>
            </a:pPr>
            <a:r>
              <a:rPr lang="es-ES" sz="1600" i="1" dirty="0">
                <a:solidFill>
                  <a:srgbClr val="000000"/>
                </a:solidFill>
                <a:effectLst/>
                <a:latin typeface="+mj-lt"/>
                <a:ea typeface="Calibri" panose="020F0502020204030204" pitchFamily="34" charset="0"/>
                <a:cs typeface="Times New Roman" panose="02020603050405020304" pitchFamily="18" charset="0"/>
              </a:rPr>
              <a:t>.1902 a 1905. </a:t>
            </a:r>
            <a:r>
              <a:rPr lang="es-ES" sz="1600" i="1" dirty="0" err="1">
                <a:solidFill>
                  <a:srgbClr val="000000"/>
                </a:solidFill>
                <a:effectLst/>
                <a:latin typeface="+mj-lt"/>
                <a:ea typeface="Calibri" panose="020F0502020204030204" pitchFamily="34" charset="0"/>
                <a:cs typeface="Times New Roman" panose="02020603050405020304" pitchFamily="18" charset="0"/>
              </a:rPr>
              <a:t>Sonatas.Estreno</a:t>
            </a:r>
            <a:r>
              <a:rPr lang="es-ES" sz="1600" i="1" dirty="0">
                <a:solidFill>
                  <a:srgbClr val="000000"/>
                </a:solidFill>
                <a:effectLst/>
                <a:latin typeface="+mj-lt"/>
                <a:ea typeface="Calibri" panose="020F0502020204030204" pitchFamily="34" charset="0"/>
                <a:cs typeface="Times New Roman" panose="02020603050405020304" pitchFamily="18" charset="0"/>
              </a:rPr>
              <a:t> de El marqués de Bradomín. Matrimonio con Josefina Blanco.</a:t>
            </a:r>
          </a:p>
          <a:p>
            <a:pPr>
              <a:lnSpc>
                <a:spcPct val="107000"/>
              </a:lnSpc>
              <a:spcAft>
                <a:spcPts val="800"/>
              </a:spcAft>
            </a:pPr>
            <a:r>
              <a:rPr lang="es-ES" sz="1600" i="1" dirty="0">
                <a:solidFill>
                  <a:srgbClr val="000000"/>
                </a:solidFill>
                <a:latin typeface="+mj-lt"/>
                <a:ea typeface="Calibri" panose="020F0502020204030204" pitchFamily="34" charset="0"/>
                <a:cs typeface="Times New Roman" panose="02020603050405020304" pitchFamily="18" charset="0"/>
              </a:rPr>
              <a:t>.1910. Viaje a Argentina. Primera Guerra Mundial. Vuelta a Méjico.</a:t>
            </a:r>
          </a:p>
          <a:p>
            <a:pPr>
              <a:lnSpc>
                <a:spcPct val="107000"/>
              </a:lnSpc>
              <a:spcAft>
                <a:spcPts val="800"/>
              </a:spcAft>
            </a:pPr>
            <a:r>
              <a:rPr lang="es-ES" sz="1600" i="1" dirty="0">
                <a:solidFill>
                  <a:srgbClr val="000000"/>
                </a:solidFill>
                <a:effectLst/>
                <a:latin typeface="+mj-lt"/>
                <a:ea typeface="Calibri" panose="020F0502020204030204" pitchFamily="34" charset="0"/>
                <a:cs typeface="Times New Roman" panose="02020603050405020304" pitchFamily="18" charset="0"/>
              </a:rPr>
              <a:t>.1925. Establecimiento en </a:t>
            </a:r>
            <a:r>
              <a:rPr lang="es-ES" sz="1600" i="1" dirty="0" err="1">
                <a:solidFill>
                  <a:srgbClr val="000000"/>
                </a:solidFill>
                <a:effectLst/>
                <a:latin typeface="+mj-lt"/>
                <a:ea typeface="Calibri" panose="020F0502020204030204" pitchFamily="34" charset="0"/>
                <a:cs typeface="Times New Roman" panose="02020603050405020304" pitchFamily="18" charset="0"/>
              </a:rPr>
              <a:t>Madrid.El</a:t>
            </a:r>
            <a:r>
              <a:rPr lang="es-ES" sz="1600" i="1" dirty="0">
                <a:solidFill>
                  <a:srgbClr val="000000"/>
                </a:solidFill>
                <a:effectLst/>
                <a:latin typeface="+mj-lt"/>
                <a:ea typeface="Calibri" panose="020F0502020204030204" pitchFamily="34" charset="0"/>
                <a:cs typeface="Times New Roman" panose="02020603050405020304" pitchFamily="18" charset="0"/>
              </a:rPr>
              <a:t> mirlo blanco. Tirano Banderas.</a:t>
            </a:r>
          </a:p>
          <a:p>
            <a:pPr>
              <a:lnSpc>
                <a:spcPct val="107000"/>
              </a:lnSpc>
              <a:spcAft>
                <a:spcPts val="800"/>
              </a:spcAft>
            </a:pPr>
            <a:r>
              <a:rPr lang="es-ES" sz="1600" i="1" dirty="0">
                <a:solidFill>
                  <a:srgbClr val="000000"/>
                </a:solidFill>
                <a:latin typeface="+mj-lt"/>
                <a:ea typeface="Calibri" panose="020F0502020204030204" pitchFamily="34" charset="0"/>
                <a:cs typeface="Times New Roman" panose="02020603050405020304" pitchFamily="18" charset="0"/>
              </a:rPr>
              <a:t>.1924. Oposición a Primo de Rivera.</a:t>
            </a:r>
          </a:p>
          <a:p>
            <a:pPr>
              <a:lnSpc>
                <a:spcPct val="107000"/>
              </a:lnSpc>
              <a:spcAft>
                <a:spcPts val="800"/>
              </a:spcAft>
            </a:pPr>
            <a:r>
              <a:rPr lang="es-ES" sz="1600" i="1" dirty="0">
                <a:solidFill>
                  <a:srgbClr val="000000"/>
                </a:solidFill>
                <a:latin typeface="+mj-lt"/>
                <a:ea typeface="Calibri" panose="020F0502020204030204" pitchFamily="34" charset="0"/>
                <a:cs typeface="Times New Roman" panose="02020603050405020304" pitchFamily="18" charset="0"/>
              </a:rPr>
              <a:t>.1932. Vaivenes con la república. Divorcio.</a:t>
            </a:r>
          </a:p>
          <a:p>
            <a:pPr>
              <a:lnSpc>
                <a:spcPct val="107000"/>
              </a:lnSpc>
              <a:spcAft>
                <a:spcPts val="800"/>
              </a:spcAft>
            </a:pPr>
            <a:r>
              <a:rPr lang="es-ES" sz="1600" i="1" dirty="0">
                <a:solidFill>
                  <a:srgbClr val="000000"/>
                </a:solidFill>
                <a:effectLst/>
                <a:latin typeface="+mj-lt"/>
                <a:ea typeface="Calibri" panose="020F0502020204030204" pitchFamily="34" charset="0"/>
                <a:cs typeface="Times New Roman" panose="02020603050405020304" pitchFamily="18" charset="0"/>
              </a:rPr>
              <a:t>.1935. Se retira a Santiago donde muere de cáncer</a:t>
            </a:r>
            <a:endParaRPr lang="es-ES" sz="1600" dirty="0">
              <a:effectLst/>
              <a:latin typeface="+mj-lt"/>
              <a:ea typeface="Calibri" panose="020F0502020204030204" pitchFamily="34" charset="0"/>
              <a:cs typeface="Times New Roman" panose="02020603050405020304" pitchFamily="18" charset="0"/>
            </a:endParaRPr>
          </a:p>
          <a:p>
            <a:pPr>
              <a:lnSpc>
                <a:spcPct val="107000"/>
              </a:lnSpc>
              <a:spcAft>
                <a:spcPts val="800"/>
              </a:spcAft>
            </a:pPr>
            <a:r>
              <a:rPr lang="es-ES" sz="1400" dirty="0">
                <a:solidFill>
                  <a:srgbClr val="000000"/>
                </a:solidFill>
                <a:effectLst/>
                <a:latin typeface="+mj-lt"/>
                <a:ea typeface="Times New Roman" panose="02020603050405020304" pitchFamily="18" charset="0"/>
                <a:cs typeface="Times New Roman" panose="02020603050405020304" pitchFamily="18" charset="0"/>
              </a:rPr>
              <a:t> </a:t>
            </a:r>
            <a:endParaRPr lang="es-ES" sz="1400" dirty="0">
              <a:effectLst/>
              <a:latin typeface="+mj-lt"/>
              <a:ea typeface="Calibri" panose="020F0502020204030204" pitchFamily="34" charset="0"/>
              <a:cs typeface="Times New Roman" panose="02020603050405020304" pitchFamily="18" charset="0"/>
            </a:endParaRPr>
          </a:p>
          <a:p>
            <a:endParaRPr lang="es-ES" sz="1400" dirty="0">
              <a:latin typeface="+mj-lt"/>
            </a:endParaRPr>
          </a:p>
          <a:p>
            <a:endParaRPr lang="es-ES" dirty="0"/>
          </a:p>
          <a:p>
            <a:endParaRPr lang="es-ES" dirty="0"/>
          </a:p>
          <a:p>
            <a:endParaRPr lang="es-ES" dirty="0"/>
          </a:p>
          <a:p>
            <a:endParaRPr lang="es-ES" dirty="0"/>
          </a:p>
          <a:p>
            <a:endParaRPr lang="es-ES" dirty="0"/>
          </a:p>
          <a:p>
            <a:endParaRPr lang="es-ES" dirty="0"/>
          </a:p>
          <a:p>
            <a:endParaRPr lang="es-ES" dirty="0"/>
          </a:p>
          <a:p>
            <a:r>
              <a:rPr lang="es-ES" dirty="0"/>
              <a:t>Tirano </a:t>
            </a:r>
          </a:p>
          <a:p>
            <a:endParaRPr lang="es-ES" dirty="0"/>
          </a:p>
          <a:p>
            <a:endParaRPr lang="es-ES" dirty="0"/>
          </a:p>
          <a:p>
            <a:endParaRPr lang="es-ES" dirty="0"/>
          </a:p>
          <a:p>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3103197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E6679A5-984A-4675-B539-180D70D3DB20}"/>
              </a:ext>
            </a:extLst>
          </p:cNvPr>
          <p:cNvSpPr txBox="1"/>
          <p:nvPr/>
        </p:nvSpPr>
        <p:spPr>
          <a:xfrm>
            <a:off x="704850" y="628650"/>
            <a:ext cx="11277600" cy="3966150"/>
          </a:xfrm>
          <a:prstGeom prst="rect">
            <a:avLst/>
          </a:prstGeom>
          <a:noFill/>
        </p:spPr>
        <p:txBody>
          <a:bodyPr wrap="square" rtlCol="0">
            <a:spAutoFit/>
          </a:bodyPr>
          <a:lstStyle/>
          <a:p>
            <a:pPr marL="342900" lvl="0" indent="-342900">
              <a:lnSpc>
                <a:spcPct val="107000"/>
              </a:lnSpc>
              <a:spcAft>
                <a:spcPts val="800"/>
              </a:spcAft>
              <a:tabLst>
                <a:tab pos="457200" algn="l"/>
              </a:tabLst>
            </a:pPr>
            <a:r>
              <a:rPr lang="es-ES" sz="18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a:t>
            </a:r>
            <a:r>
              <a:rPr lang="es-ES" b="1" dirty="0">
                <a:solidFill>
                  <a:srgbClr val="000000"/>
                </a:solidFill>
                <a:latin typeface="Garamond" panose="02020404030301010803" pitchFamily="18" charset="0"/>
                <a:ea typeface="Times New Roman" panose="02020603050405020304" pitchFamily="18" charset="0"/>
                <a:cs typeface="Times New Roman" panose="02020603050405020304" pitchFamily="18" charset="0"/>
              </a:rPr>
              <a:t>EL TEATRO DE VALLE INCLÁN</a:t>
            </a:r>
          </a:p>
          <a:p>
            <a:pPr marL="342900" lvl="0" indent="-342900">
              <a:lnSpc>
                <a:spcPct val="107000"/>
              </a:lnSpc>
              <a:spcAft>
                <a:spcPts val="800"/>
              </a:spcAft>
              <a:tabLst>
                <a:tab pos="457200" algn="l"/>
              </a:tabLst>
            </a:pPr>
            <a:endParaRPr lang="es-ES" b="1" dirty="0">
              <a:solidFill>
                <a:srgbClr val="000000"/>
              </a:solidFill>
              <a:latin typeface="Garamond" panose="02020404030301010803" pitchFamily="18"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Tx/>
              <a:buChar char="-"/>
              <a:tabLst>
                <a:tab pos="457200" algn="l"/>
              </a:tabLst>
            </a:pPr>
            <a:r>
              <a:rPr lang="es-ES" sz="18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Ciclo modernista. </a:t>
            </a:r>
            <a:r>
              <a:rPr lang="es-ES" sz="1800" i="1"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El Marqués de Bradomín</a:t>
            </a:r>
            <a:r>
              <a:rPr lang="es-ES" sz="18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(1906) y </a:t>
            </a:r>
            <a:r>
              <a:rPr lang="es-ES" sz="1800" i="1"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El yermo de las almas</a:t>
            </a:r>
            <a:r>
              <a:rPr lang="es-ES" sz="18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(1908).</a:t>
            </a:r>
          </a:p>
          <a:p>
            <a:pPr marL="342900" lvl="0" indent="-342900">
              <a:lnSpc>
                <a:spcPct val="107000"/>
              </a:lnSpc>
              <a:spcAft>
                <a:spcPts val="800"/>
              </a:spcAft>
              <a:buFontTx/>
              <a:buChar char="-"/>
              <a:tabLst>
                <a:tab pos="457200" algn="l"/>
              </a:tabLst>
            </a:pP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Tx/>
              <a:buChar char="-"/>
              <a:tabLst>
                <a:tab pos="457200" algn="l"/>
              </a:tabLst>
            </a:pPr>
            <a:r>
              <a:rPr lang="es-ES" sz="18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Ciclo mítico. </a:t>
            </a:r>
            <a:r>
              <a:rPr lang="es-ES" sz="1800" i="1"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Comedias bárbaras</a:t>
            </a:r>
            <a:r>
              <a:rPr lang="es-ES" sz="18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y </a:t>
            </a:r>
            <a:r>
              <a:rPr lang="es-ES" sz="1800" i="1"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Divinas palabras</a:t>
            </a:r>
            <a:r>
              <a:rPr lang="es-ES" sz="18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(1920).</a:t>
            </a:r>
          </a:p>
          <a:p>
            <a:pPr lvl="0">
              <a:lnSpc>
                <a:spcPct val="107000"/>
              </a:lnSpc>
              <a:spcAft>
                <a:spcPts val="800"/>
              </a:spcAft>
              <a:tabLst>
                <a:tab pos="457200" algn="l"/>
              </a:tabLst>
            </a:pP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Tx/>
              <a:buChar char="-"/>
              <a:tabLst>
                <a:tab pos="457200" algn="l"/>
              </a:tabLst>
            </a:pPr>
            <a:r>
              <a:rPr lang="es-ES" sz="18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Ciclo esperpéntico. </a:t>
            </a:r>
            <a:r>
              <a:rPr lang="es-ES" sz="1800" i="1"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Luces de bohemia</a:t>
            </a:r>
            <a:r>
              <a:rPr lang="es-ES" sz="18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(1920 y 1924) y </a:t>
            </a:r>
            <a:r>
              <a:rPr lang="es-ES" sz="1800" i="1"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Martes de carnaval</a:t>
            </a:r>
            <a:r>
              <a:rPr lang="es-ES" sz="18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(1930). </a:t>
            </a:r>
          </a:p>
          <a:p>
            <a:pPr lvl="0">
              <a:lnSpc>
                <a:spcPct val="107000"/>
              </a:lnSpc>
              <a:spcAft>
                <a:spcPts val="800"/>
              </a:spcAft>
              <a:tabLst>
                <a:tab pos="457200" algn="l"/>
              </a:tabLst>
            </a:pPr>
            <a:endParaRPr lang="es-ES" sz="18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Tx/>
              <a:buChar char="-"/>
              <a:tabLst>
                <a:tab pos="457200" algn="l"/>
              </a:tabLst>
            </a:pPr>
            <a:r>
              <a:rPr lang="es-ES" sz="18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Ciclo final. </a:t>
            </a:r>
            <a:r>
              <a:rPr lang="es-ES" sz="1800" i="1"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Retablo de la avaricia, la lujuria y la muerte</a:t>
            </a:r>
            <a:r>
              <a:rPr lang="es-ES" sz="18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a:t>
            </a:r>
          </a:p>
          <a:p>
            <a:pPr marL="342900" lvl="0" indent="-342900">
              <a:lnSpc>
                <a:spcPct val="107000"/>
              </a:lnSpc>
              <a:spcAft>
                <a:spcPts val="800"/>
              </a:spcAft>
              <a:buFontTx/>
              <a:buChar char="-"/>
              <a:tabLst>
                <a:tab pos="457200" algn="l"/>
              </a:tabLst>
            </a:pP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0083752"/>
      </p:ext>
    </p:extLst>
  </p:cSld>
  <p:clrMapOvr>
    <a:masterClrMapping/>
  </p:clrMapOvr>
</p:sld>
</file>

<file path=ppt/theme/theme1.xml><?xml version="1.0" encoding="utf-8"?>
<a:theme xmlns:a="http://schemas.openxmlformats.org/drawingml/2006/main" name="Retrospección">
  <a:themeElements>
    <a:clrScheme name="Retrospección">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0</TotalTime>
  <Words>719</Words>
  <Application>Microsoft Office PowerPoint</Application>
  <PresentationFormat>Panorámica</PresentationFormat>
  <Paragraphs>61</Paragraphs>
  <Slides>5</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5</vt:i4>
      </vt:variant>
    </vt:vector>
  </HeadingPairs>
  <TitlesOfParts>
    <vt:vector size="11" baseType="lpstr">
      <vt:lpstr>Arial</vt:lpstr>
      <vt:lpstr>Calibri</vt:lpstr>
      <vt:lpstr>Calibri Light</vt:lpstr>
      <vt:lpstr>Garamond</vt:lpstr>
      <vt:lpstr>Times New Roman</vt:lpstr>
      <vt:lpstr>Retrospección</vt:lpstr>
      <vt:lpstr>Éste que veis aquí, de rostro español y quevedesco, de negra guedeja y luenga barba, soy yo: Don Ramón del Valle-Inclán. Estuvo el comienzo de mi vida lleno de riesgos y azares. Fui hermano converso en un monasterio de cartujos y soldado en tierras de Nueva España. Una vida como la de aquellos segundones hidalgos que se engancharon en los tercios de Italia por buscar lances de amor, de espada y de fortuna (...) Hoy marchitas ya las juveniles flores y moribundos todos los entusiasmos, divierto penas y desengaños comentando las memorias amables, que empezó a escribir en la emigración mi noble tío el marqués de Bradomín (...) Todos los años, el día de difuntos, mando decir misas por el alma de aquel gran señor, que era feo, católico y sentimental. Cabalmente yo también lo soy y esta semejanza todavía le hace más caro a mi corazón (...)   </vt:lpstr>
      <vt:lpstr>El modernismo</vt:lpstr>
      <vt:lpstr>El modernismo 2</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Éste que veis aquí, de rostro español y quevedesco, de negra guedeja y luenga barba, soy yo: Don Ramón del Valle-Inclán. Estuvo el comienzo de mi vida lleno de riesgos y azares. Fui hermano converso en un monasterio de cartujos y soldado en tierras de Nueva España. Una vida como la de aquellos segundones hidalgos que se engancharon en los tercios de Italia por buscar lances de amor, de espada y de fortuna (...) Hoy marchitas ya las juveniles flores y moribundos todos los entusiasmos, divierto penas y desengaños comentando las memorias amables, que empezó a escribir en la emigración mi noble tío el marqués de Bradomín (...) Todos los años, el día de difuntos, mando decir misas por el alma de aquel gran señor, que era feo, católico y sentimental. Cabalmente yo también lo soy y esta semejanza todavía le hace más caro a mi corazón (...)   </dc:title>
  <dc:creator>vanessa martinez</dc:creator>
  <cp:lastModifiedBy>vanessa martinez</cp:lastModifiedBy>
  <cp:revision>7</cp:revision>
  <dcterms:created xsi:type="dcterms:W3CDTF">2020-12-07T10:39:56Z</dcterms:created>
  <dcterms:modified xsi:type="dcterms:W3CDTF">2020-12-07T12:14:32Z</dcterms:modified>
</cp:coreProperties>
</file>