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80" r:id="rId4"/>
    <p:sldId id="284" r:id="rId5"/>
    <p:sldId id="283" r:id="rId6"/>
    <p:sldId id="282" r:id="rId7"/>
    <p:sldId id="285" r:id="rId8"/>
    <p:sldId id="286" r:id="rId9"/>
    <p:sldId id="287" r:id="rId10"/>
    <p:sldId id="288" r:id="rId11"/>
    <p:sldId id="289" r:id="rId12"/>
    <p:sldId id="290" r:id="rId13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3C20"/>
    <a:srgbClr val="0217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/>
    <p:restoredTop sz="94660"/>
  </p:normalViewPr>
  <p:slideViewPr>
    <p:cSldViewPr snapToGrid="0" showGuides="1">
      <p:cViewPr varScale="1">
        <p:scale>
          <a:sx n="40" d="100"/>
          <a:sy n="40" d="100"/>
        </p:scale>
        <p:origin x="82" y="979"/>
      </p:cViewPr>
      <p:guideLst>
        <p:guide orient="horz" pos="215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Calibri" panose="020F0502020204030204" pitchFamily="34" charset="0"/>
                <a:ea typeface="SimSun" panose="02010600030101010101" pitchFamily="2" charset="-122"/>
                <a:cs typeface="+mn-cs"/>
              </a:rPr>
              <a:t>2021/2/22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Calibri" panose="020F0502020204030204" pitchFamily="34" charset="0"/>
                <a:ea typeface="SimSun" panose="02010600030101010101" pitchFamily="2" charset="-122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Arial" panose="020B0604020202020204" pitchFamily="34" charset="0"/>
              </a:defRPr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2021/2/22</a:t>
            </a:fld>
            <a:endParaRPr lang="zh-CN" altLang="en-US" strike="noStrike" noProof="1"/>
          </a:p>
        </p:txBody>
      </p:sp>
      <p:sp>
        <p:nvSpPr>
          <p:cNvPr id="1331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17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Arial" panose="020B0604020202020204" pitchFamily="34" charset="0"/>
              </a:defRPr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SimSun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SimSun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SimSun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SimSun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SimSun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SimSun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SimSun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SimSun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41325" y="2552700"/>
            <a:ext cx="1149604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s-ES" altLang="zh-CN" sz="4000" b="1" kern="1200" cap="none" spc="30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rPr>
              <a:t>LA GRAN REVOLUCIÓN: W.A. MOZART</a:t>
            </a:r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434975" y="3247390"/>
            <a:ext cx="10974705" cy="501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51" name="03 - The Long And Winding Street">
            <a:hlinkClick r:id="" action="ppaction://media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0387" y="-2132012"/>
            <a:ext cx="609600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8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2890520" y="290830"/>
            <a:ext cx="5996305" cy="101473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s-ES" altLang="en-US" sz="6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EL CLASICISMO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8489315" y="155067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>
            <a:off x="202565" y="143891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533400" y="1937385"/>
            <a:ext cx="1071118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/>
              <a:t>. La reforma de la ópera: eliminar los excesos y apostar por lo real y esencial. Glück.</a:t>
            </a:r>
          </a:p>
          <a:p>
            <a:endParaRPr lang="es-ES" altLang="en-US"/>
          </a:p>
          <a:p>
            <a:endParaRPr lang="es-ES" altLang="en-US"/>
          </a:p>
          <a:p>
            <a:r>
              <a:rPr lang="es-ES" altLang="en-US"/>
              <a:t>. La ópera en el clasicismo es equilibrada, sugiere orden y unidad.</a:t>
            </a:r>
          </a:p>
          <a:p>
            <a:endParaRPr lang="es-ES" altLang="en-US"/>
          </a:p>
          <a:p>
            <a:endParaRPr lang="es-ES" altLang="en-US"/>
          </a:p>
          <a:p>
            <a:r>
              <a:rPr lang="es-ES" altLang="en-US"/>
              <a:t>. Democratización de la ópera.                       Cambio en la temática. La ópera buffa en serio.</a:t>
            </a:r>
          </a:p>
          <a:p>
            <a:endParaRPr lang="es-ES" altLang="en-US"/>
          </a:p>
          <a:p>
            <a:endParaRPr lang="es-ES" altLang="en-US"/>
          </a:p>
          <a:p>
            <a:r>
              <a:rPr lang="es-ES" altLang="en-US"/>
              <a:t>. Aparición de versiones nacionales, escritas en la lengua local y con diálogos en lugar de recitativos, como el Singspiel en Alemania, la zarzuela  en España y la opéra-comique en Francia.</a:t>
            </a: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3559175" y="3763010"/>
            <a:ext cx="791210" cy="1016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1866265" y="290830"/>
            <a:ext cx="851916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s-ES" altLang="en-US" sz="6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W.A.MOZART</a:t>
            </a:r>
          </a:p>
          <a:p>
            <a:pPr algn="ctr"/>
            <a:r>
              <a:rPr lang="es-ES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(Salzburgo, 27 de enero de 1756-Viena, 5 de diciembre de 1791)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8458835" y="1712595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>
            <a:off x="140335" y="1712595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513080" y="1937385"/>
            <a:ext cx="10711180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/>
              <a:t>. El niño deseado. Un padre pigmalión. El prodigio.</a:t>
            </a:r>
          </a:p>
          <a:p>
            <a:endParaRPr lang="es-ES" altLang="en-US"/>
          </a:p>
          <a:p>
            <a:r>
              <a:rPr lang="es-ES" altLang="en-US"/>
              <a:t>. 1762. A los 6 años comienzan las giras. Largos periodos de viajes en precarias circunstancias y con penosas enfemedades.  Conoce a Johannes Christian Bach.</a:t>
            </a:r>
          </a:p>
          <a:p>
            <a:endParaRPr lang="es-ES" altLang="en-US"/>
          </a:p>
          <a:p>
            <a:r>
              <a:rPr lang="es-ES" altLang="en-US"/>
              <a:t>. 1770.  Viaje a Italia. Academia de Bolonia. Estreno de Mitridate, re di Ponto. La orden de la espuela de oro.</a:t>
            </a:r>
          </a:p>
          <a:p>
            <a:endParaRPr lang="es-ES" altLang="en-US"/>
          </a:p>
          <a:p>
            <a:r>
              <a:rPr lang="es-ES" altLang="en-US"/>
              <a:t>. 1773. Vuelta a la corte de Salzburgo. Conflictos con Coloredo.</a:t>
            </a:r>
          </a:p>
          <a:p>
            <a:endParaRPr lang="es-ES" altLang="en-US"/>
          </a:p>
          <a:p>
            <a:r>
              <a:rPr lang="es-ES" altLang="en-US"/>
              <a:t>. Más viajes en busca de trabajo. Aloysa Weber. Muerte de Anna María.</a:t>
            </a:r>
          </a:p>
          <a:p>
            <a:endParaRPr lang="es-ES" altLang="en-US"/>
          </a:p>
          <a:p>
            <a:r>
              <a:rPr lang="es-ES" altLang="en-US"/>
              <a:t>. 1781. Vuelta a Salzburgo. Los conflictos continúan. Dimisión de Mozart y establecimiento en Viena.</a:t>
            </a:r>
          </a:p>
          <a:p>
            <a:endParaRPr lang="es-ES" altLang="en-US"/>
          </a:p>
          <a:p>
            <a:r>
              <a:rPr lang="es-ES" altLang="en-US"/>
              <a:t>. La corte de José II. El mejor intérprete de teclado en Viena. El rapto del Serrallo: el singspiel.</a:t>
            </a:r>
          </a:p>
          <a:p>
            <a:endParaRPr lang="es-ES" altLang="en-US"/>
          </a:p>
          <a:p>
            <a:endParaRPr lang="es-ES" altLang="en-US"/>
          </a:p>
          <a:p>
            <a:endParaRPr lang="es-ES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730250" y="290830"/>
            <a:ext cx="1092263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s-ES" altLang="en-US" sz="6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W.A.MOZART</a:t>
            </a:r>
            <a:r>
              <a:rPr lang="es-ES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8458835" y="1712595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>
            <a:off x="140335" y="1712595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523240" y="1949450"/>
            <a:ext cx="1071118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/>
              <a:t>. 1782. Se casa con Constanze Weber, hermana de Aloysa. Años de conciertos y lujos.</a:t>
            </a:r>
          </a:p>
          <a:p>
            <a:endParaRPr lang="es-ES" altLang="en-US"/>
          </a:p>
          <a:p>
            <a:r>
              <a:rPr lang="es-ES" altLang="en-US"/>
              <a:t>.1784: La masonería.</a:t>
            </a:r>
          </a:p>
          <a:p>
            <a:endParaRPr lang="es-ES" altLang="en-US"/>
          </a:p>
          <a:p>
            <a:r>
              <a:rPr lang="es-ES" altLang="en-US"/>
              <a:t>. 1785: aparece Lorenzo Da Ponte. Las bodas de Figaro.</a:t>
            </a:r>
          </a:p>
          <a:p>
            <a:endParaRPr lang="es-ES" altLang="en-US"/>
          </a:p>
          <a:p>
            <a:r>
              <a:rPr lang="es-ES" altLang="en-US"/>
              <a:t>.  1787. El público de Praga. Don Giovanni. Muerte de Leopold.</a:t>
            </a:r>
          </a:p>
          <a:p>
            <a:endParaRPr lang="es-ES" altLang="en-US"/>
          </a:p>
          <a:p>
            <a:r>
              <a:rPr lang="es-ES" altLang="en-US"/>
              <a:t>. 1788. Época de declive y penurias. </a:t>
            </a:r>
          </a:p>
          <a:p>
            <a:endParaRPr lang="es-ES" altLang="en-US"/>
          </a:p>
          <a:p>
            <a:r>
              <a:rPr lang="es-ES" altLang="en-US"/>
              <a:t>. 1790. Cosi fan tutte.</a:t>
            </a:r>
          </a:p>
          <a:p>
            <a:endParaRPr lang="es-ES" altLang="en-US"/>
          </a:p>
          <a:p>
            <a:r>
              <a:rPr lang="es-ES" altLang="en-US"/>
              <a:t>. 1791. El éxito de “La flauta mágica”. Problemas de salud. El auto-requiem.</a:t>
            </a:r>
          </a:p>
          <a:p>
            <a:endParaRPr lang="es-ES" altLang="en-US"/>
          </a:p>
          <a:p>
            <a:endParaRPr lang="es-ES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1866265" y="290830"/>
            <a:ext cx="851916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s-ES" altLang="en-US" sz="6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LORENZO DA PONTE</a:t>
            </a:r>
            <a:endParaRPr lang="es-ES" altLang="en-US" sz="2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458835" y="1712595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>
            <a:off x="140335" y="1712595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555625" y="1879600"/>
            <a:ext cx="10711180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ym typeface="+mn-ea"/>
              </a:rPr>
              <a:t>. Nace en </a:t>
            </a:r>
            <a:r>
              <a:rPr lang="es-ES" dirty="0" err="1">
                <a:sym typeface="+mn-ea"/>
              </a:rPr>
              <a:t>Ceneda</a:t>
            </a:r>
            <a:r>
              <a:rPr lang="es-ES" dirty="0">
                <a:sym typeface="+mn-ea"/>
              </a:rPr>
              <a:t> (Vittorio </a:t>
            </a:r>
            <a:r>
              <a:rPr lang="es-ES" dirty="0" err="1">
                <a:sym typeface="+mn-ea"/>
              </a:rPr>
              <a:t>Veneto</a:t>
            </a:r>
            <a:r>
              <a:rPr lang="es-ES" dirty="0">
                <a:sym typeface="+mn-ea"/>
              </a:rPr>
              <a:t>) el 10 de marzo de 1749. Conversión al catolicismo y seminario.</a:t>
            </a:r>
          </a:p>
          <a:p>
            <a:r>
              <a:rPr lang="es-ES" dirty="0">
                <a:sym typeface="+mn-ea"/>
              </a:rPr>
              <a:t> </a:t>
            </a:r>
          </a:p>
          <a:p>
            <a:r>
              <a:rPr lang="es-ES" dirty="0">
                <a:sym typeface="+mn-ea"/>
              </a:rPr>
              <a:t>. De Venecia a Viena.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La masonería.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Da Ponte, poeta oficial de José II.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Trabajos con Mozart, Salieri y Martín y Soler.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Caída en desgracia y fuga.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La amistad de Da Ponte y Casanova.</a:t>
            </a:r>
            <a:endParaRPr lang="es-ES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534035" y="268605"/>
            <a:ext cx="1125410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/>
            <a:r>
              <a:rPr lang="es-ES" sz="6000" dirty="0">
                <a:solidFill>
                  <a:schemeClr val="bg1"/>
                </a:solidFill>
                <a:sym typeface="+mn-ea"/>
              </a:rPr>
              <a:t>La creación de un nuevo lenguaje</a:t>
            </a:r>
            <a:endParaRPr lang="es-ES" altLang="en-US" sz="6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489315" y="155067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>
            <a:off x="202565" y="143891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533400" y="1937385"/>
            <a:ext cx="1071118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/>
              <a:t>. </a:t>
            </a:r>
            <a:r>
              <a:rPr lang="es-ES" dirty="0">
                <a:sym typeface="+mn-ea"/>
              </a:rPr>
              <a:t>Ruptura con la tradición.</a:t>
            </a:r>
          </a:p>
          <a:p>
            <a:r>
              <a:rPr lang="es-ES" dirty="0">
                <a:sym typeface="+mn-ea"/>
              </a:rPr>
              <a:t>	</a:t>
            </a:r>
          </a:p>
          <a:p>
            <a:r>
              <a:rPr lang="es-ES" dirty="0">
                <a:sym typeface="+mn-ea"/>
              </a:rPr>
              <a:t>	- Ruptura de la secuencia aria-recitativo. </a:t>
            </a:r>
          </a:p>
          <a:p>
            <a:pPr lvl="1"/>
            <a:r>
              <a:rPr lang="es-ES" dirty="0">
                <a:sym typeface="+mn-ea"/>
              </a:rPr>
              <a:t>	- Los concertantes.</a:t>
            </a:r>
          </a:p>
          <a:p>
            <a:pPr lvl="1"/>
            <a:r>
              <a:rPr lang="es-ES" dirty="0">
                <a:sym typeface="+mn-ea"/>
              </a:rPr>
              <a:t>	- La fusión trágico-cómica.</a:t>
            </a:r>
          </a:p>
          <a:p>
            <a:pPr lvl="1"/>
            <a:r>
              <a:rPr lang="es-ES" dirty="0">
                <a:sym typeface="+mn-ea"/>
              </a:rPr>
              <a:t>	- Caracterización musical de los personajes. </a:t>
            </a:r>
          </a:p>
          <a:p>
            <a:pPr lvl="1"/>
            <a:endParaRPr lang="es-ES" dirty="0"/>
          </a:p>
          <a:p>
            <a:r>
              <a:rPr lang="es-ES" dirty="0">
                <a:sym typeface="+mn-ea"/>
              </a:rPr>
              <a:t>. Simbiosis teatral/musical :vuelta a Monteverdi.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La escritura musical como segundo discurso escénico.</a:t>
            </a:r>
          </a:p>
          <a:p>
            <a:endParaRPr lang="es-ES" dirty="0"/>
          </a:p>
          <a:p>
            <a:endParaRPr lang="es-ES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534035" y="268605"/>
            <a:ext cx="1125410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/>
            <a:r>
              <a:rPr lang="es-ES" sz="6000" dirty="0">
                <a:solidFill>
                  <a:schemeClr val="bg1"/>
                </a:solidFill>
                <a:sym typeface="+mn-ea"/>
              </a:rPr>
              <a:t>Le </a:t>
            </a:r>
            <a:r>
              <a:rPr lang="es-ES" sz="6000" dirty="0" err="1">
                <a:solidFill>
                  <a:schemeClr val="bg1"/>
                </a:solidFill>
                <a:sym typeface="+mn-ea"/>
              </a:rPr>
              <a:t>nozze</a:t>
            </a:r>
            <a:r>
              <a:rPr lang="es-ES" sz="6000" dirty="0">
                <a:solidFill>
                  <a:schemeClr val="bg1"/>
                </a:solidFill>
                <a:sym typeface="+mn-ea"/>
              </a:rPr>
              <a:t> di </a:t>
            </a:r>
            <a:r>
              <a:rPr lang="es-ES" sz="6000" dirty="0" err="1">
                <a:solidFill>
                  <a:schemeClr val="bg1"/>
                </a:solidFill>
                <a:sym typeface="+mn-ea"/>
              </a:rPr>
              <a:t>Figaro</a:t>
            </a:r>
            <a:endParaRPr lang="es-ES" altLang="en-US" sz="6000" dirty="0" err="1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489315" y="155067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>
            <a:off x="202565" y="143891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805815" y="2160270"/>
            <a:ext cx="1071118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- Estreno el 1 de mayo de 1876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>
                <a:sym typeface="+mn-ea"/>
              </a:rPr>
              <a:t>- “Le </a:t>
            </a:r>
            <a:r>
              <a:rPr lang="es-ES" dirty="0" err="1">
                <a:sym typeface="+mn-ea"/>
              </a:rPr>
              <a:t>mariage</a:t>
            </a:r>
            <a:r>
              <a:rPr lang="es-ES" dirty="0">
                <a:sym typeface="+mn-ea"/>
              </a:rPr>
              <a:t> de </a:t>
            </a:r>
            <a:r>
              <a:rPr lang="es-ES" dirty="0" err="1">
                <a:sym typeface="+mn-ea"/>
              </a:rPr>
              <a:t>Figaro</a:t>
            </a:r>
            <a:r>
              <a:rPr lang="es-ES" dirty="0">
                <a:sym typeface="+mn-ea"/>
              </a:rPr>
              <a:t> “de Beaumarchais. Crítica social contemporánea. Derecho de pernada.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>
                <a:sym typeface="+mn-ea"/>
              </a:rPr>
              <a:t>- Un complot para el estreno.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>
                <a:sym typeface="+mn-ea"/>
              </a:rPr>
              <a:t>- Éxito en la corte.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>
                <a:sym typeface="+mn-ea"/>
              </a:rPr>
              <a:t>- SINOPSIS</a:t>
            </a:r>
          </a:p>
          <a:p>
            <a:endParaRPr lang="es-ES" dirty="0"/>
          </a:p>
          <a:p>
            <a:endParaRPr lang="es-ES" altLang="en-US"/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3640455" y="3245485"/>
            <a:ext cx="791210" cy="1016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202565" y="268605"/>
            <a:ext cx="1158557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/>
            <a:r>
              <a:rPr lang="es-ES" sz="6000" dirty="0">
                <a:solidFill>
                  <a:schemeClr val="bg1"/>
                </a:solidFill>
                <a:sym typeface="+mn-ea"/>
              </a:rPr>
              <a:t>“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Cosa </a:t>
            </a:r>
            <a:r>
              <a:rPr lang="es-ES" sz="4000" dirty="0" err="1">
                <a:solidFill>
                  <a:schemeClr val="bg1"/>
                </a:solidFill>
                <a:sym typeface="+mn-ea"/>
              </a:rPr>
              <a:t>sento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”, trío de Susanna, </a:t>
            </a:r>
            <a:r>
              <a:rPr lang="es-ES" sz="4000" dirty="0" err="1">
                <a:solidFill>
                  <a:schemeClr val="bg1"/>
                </a:solidFill>
                <a:sym typeface="+mn-ea"/>
              </a:rPr>
              <a:t>il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 Conte e Basilio. Acto I.</a:t>
            </a:r>
            <a:br>
              <a:rPr lang="es-ES" sz="4000" dirty="0">
                <a:solidFill>
                  <a:schemeClr val="bg1"/>
                </a:solidFill>
                <a:sym typeface="+mn-ea"/>
              </a:rPr>
            </a:br>
            <a:endParaRPr lang="es-ES" altLang="en-US" sz="6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489315" y="155067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>
            <a:off x="202565" y="143891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533400" y="1937385"/>
            <a:ext cx="1071118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s-ES" dirty="0"/>
          </a:p>
          <a:p>
            <a:pPr lvl="1"/>
            <a:r>
              <a:rPr lang="es-ES" dirty="0">
                <a:sym typeface="+mn-ea"/>
              </a:rPr>
              <a:t>- Tres personajes, tres procesos mentales, tres ritmos superpuestos.</a:t>
            </a:r>
          </a:p>
          <a:p>
            <a:pPr lvl="1"/>
            <a:endParaRPr lang="es-ES" dirty="0">
              <a:sym typeface="+mn-ea"/>
            </a:endParaRPr>
          </a:p>
          <a:p>
            <a:pPr lvl="1"/>
            <a:r>
              <a:rPr lang="es-ES" dirty="0">
                <a:sym typeface="+mn-ea"/>
              </a:rPr>
              <a:t>- Irrupción del recitativo con acompañamiento orquestal.</a:t>
            </a:r>
          </a:p>
          <a:p>
            <a:pPr lvl="1"/>
            <a:endParaRPr lang="es-ES" dirty="0">
              <a:sym typeface="+mn-ea"/>
            </a:endParaRPr>
          </a:p>
          <a:p>
            <a:pPr lvl="1"/>
            <a:r>
              <a:rPr lang="es-ES" dirty="0">
                <a:sym typeface="+mn-ea"/>
              </a:rPr>
              <a:t>- El calderón, creador del suspense.</a:t>
            </a:r>
          </a:p>
          <a:p>
            <a:pPr marL="457200" lvl="1" indent="0">
              <a:buNone/>
            </a:pPr>
            <a:endParaRPr lang="es-ES" dirty="0">
              <a:sym typeface="+mn-ea"/>
            </a:endParaRPr>
          </a:p>
          <a:p>
            <a:endParaRPr lang="es-ES" dirty="0"/>
          </a:p>
          <a:p>
            <a:endParaRPr lang="es-ES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202565" y="268605"/>
            <a:ext cx="1158557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/>
            <a:r>
              <a:rPr lang="es-ES" sz="6000" dirty="0">
                <a:solidFill>
                  <a:schemeClr val="bg1"/>
                </a:solidFill>
                <a:sym typeface="+mn-ea"/>
              </a:rPr>
              <a:t>“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Don Giovanni” </a:t>
            </a:r>
            <a:endParaRPr lang="es-ES" altLang="en-US" sz="4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489315" y="155067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>
            <a:off x="202565" y="143891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533400" y="1937385"/>
            <a:ext cx="10711180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altLang="en-US"/>
              <a:t>.</a:t>
            </a:r>
            <a:r>
              <a:rPr lang="es-ES" dirty="0">
                <a:sym typeface="+mn-ea"/>
              </a:rPr>
              <a:t>Se estrena en Praga, por encargo del teatro de la ciudad, en el Teatro Estatal de Praga, el 29 de octubre de 1787.</a:t>
            </a:r>
          </a:p>
          <a:p>
            <a:pPr>
              <a:lnSpc>
                <a:spcPct val="150000"/>
              </a:lnSpc>
            </a:pPr>
            <a:endParaRPr lang="es-ES" dirty="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s-ES" dirty="0">
                <a:sym typeface="+mn-ea"/>
              </a:rPr>
              <a:t>. El “</a:t>
            </a:r>
            <a:r>
              <a:rPr lang="es-ES" dirty="0" err="1">
                <a:sym typeface="+mn-ea"/>
              </a:rPr>
              <a:t>dramma</a:t>
            </a:r>
            <a:r>
              <a:rPr lang="es-ES" dirty="0">
                <a:sym typeface="+mn-ea"/>
              </a:rPr>
              <a:t> </a:t>
            </a:r>
            <a:r>
              <a:rPr lang="es-ES" dirty="0" err="1">
                <a:sym typeface="+mn-ea"/>
              </a:rPr>
              <a:t>giocoso</a:t>
            </a:r>
            <a:r>
              <a:rPr lang="es-ES" dirty="0">
                <a:sym typeface="+mn-ea"/>
              </a:rPr>
              <a:t>” por excelencia.</a:t>
            </a:r>
          </a:p>
          <a:p>
            <a:pPr>
              <a:lnSpc>
                <a:spcPct val="150000"/>
              </a:lnSpc>
            </a:pPr>
            <a:r>
              <a:rPr lang="es-ES" dirty="0">
                <a:sym typeface="+mn-ea"/>
              </a:rPr>
              <a:t>. Tirso de Molina y Molière. </a:t>
            </a:r>
          </a:p>
          <a:p>
            <a:pPr>
              <a:lnSpc>
                <a:spcPct val="150000"/>
              </a:lnSpc>
            </a:pPr>
            <a:r>
              <a:rPr lang="es-ES" dirty="0">
                <a:sym typeface="+mn-ea"/>
              </a:rPr>
              <a:t>. Casanova estaba allí. </a:t>
            </a:r>
          </a:p>
          <a:p>
            <a:pPr>
              <a:lnSpc>
                <a:spcPct val="150000"/>
              </a:lnSpc>
            </a:pPr>
            <a:r>
              <a:rPr lang="es-ES" dirty="0">
                <a:sym typeface="+mn-ea"/>
              </a:rPr>
              <a:t>. El gran éxito de Mozart en Praga. </a:t>
            </a:r>
          </a:p>
          <a:p>
            <a:pPr>
              <a:lnSpc>
                <a:spcPct val="150000"/>
              </a:lnSpc>
            </a:pPr>
            <a:r>
              <a:rPr lang="es-ES" dirty="0">
                <a:sym typeface="+mn-ea"/>
              </a:rPr>
              <a:t>. SINOPSIS</a:t>
            </a:r>
          </a:p>
          <a:p>
            <a:endParaRPr lang="es-ES" dirty="0">
              <a:sym typeface="+mn-ea"/>
            </a:endParaRPr>
          </a:p>
          <a:p>
            <a:endParaRPr lang="es-ES" dirty="0"/>
          </a:p>
          <a:p>
            <a:endParaRPr lang="es-ES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202565" y="268605"/>
            <a:ext cx="11585575" cy="1630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/>
            <a:r>
              <a:rPr lang="es-ES" sz="6000" dirty="0">
                <a:solidFill>
                  <a:schemeClr val="bg1"/>
                </a:solidFill>
                <a:sym typeface="+mn-ea"/>
              </a:rPr>
              <a:t>“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Don Giovanni, a cenar teco”, trío de Don Giovanni, </a:t>
            </a:r>
            <a:r>
              <a:rPr lang="es-ES" sz="4000" dirty="0" err="1">
                <a:solidFill>
                  <a:schemeClr val="bg1"/>
                </a:solidFill>
                <a:sym typeface="+mn-ea"/>
              </a:rPr>
              <a:t>Leporello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 y el </a:t>
            </a:r>
            <a:r>
              <a:rPr lang="es-ES" sz="4000" dirty="0" err="1">
                <a:solidFill>
                  <a:schemeClr val="bg1"/>
                </a:solidFill>
                <a:sym typeface="+mn-ea"/>
              </a:rPr>
              <a:t>Comendatore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, acto II.” </a:t>
            </a:r>
            <a:endParaRPr lang="es-ES" altLang="en-US" sz="4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8479155" y="1815465"/>
            <a:ext cx="3448685" cy="1016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161290" y="1825625"/>
            <a:ext cx="3510280" cy="1016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740410" y="2071370"/>
            <a:ext cx="1071118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ym typeface="+mn-ea"/>
              </a:rPr>
              <a:t>Qué sucede en esta escena?</a:t>
            </a:r>
          </a:p>
          <a:p>
            <a:pPr marL="0" indent="0">
              <a:buNone/>
            </a:pPr>
            <a:endParaRPr lang="es-ES" dirty="0"/>
          </a:p>
          <a:p>
            <a:pPr lvl="1"/>
            <a:r>
              <a:rPr lang="es-ES" dirty="0">
                <a:sym typeface="+mn-ea"/>
              </a:rPr>
              <a:t>- Dibujo musical de la psicología de los personajes y su estado emocional </a:t>
            </a:r>
          </a:p>
          <a:p>
            <a:pPr lvl="1"/>
            <a:r>
              <a:rPr lang="es-ES" dirty="0">
                <a:sym typeface="+mn-ea"/>
              </a:rPr>
              <a:t>- No se repite ni una sola palabra: es la escena más contemporánea de toda la trilogía.</a:t>
            </a:r>
          </a:p>
          <a:p>
            <a:pPr lvl="1"/>
            <a:r>
              <a:rPr lang="es-ES" dirty="0">
                <a:sym typeface="+mn-ea"/>
              </a:rPr>
              <a:t>- Dibujo musical del espacio escénico: el infierno. </a:t>
            </a:r>
          </a:p>
          <a:p>
            <a:pPr marL="457200" lvl="1" indent="0">
              <a:buNone/>
            </a:pPr>
            <a:endParaRPr lang="es-ES" dirty="0"/>
          </a:p>
          <a:p>
            <a:r>
              <a:rPr lang="es-ES" dirty="0">
                <a:sym typeface="+mn-ea"/>
              </a:rPr>
              <a:t>Escuchemos la primera parte de este fragmento</a:t>
            </a:r>
          </a:p>
          <a:p>
            <a:endParaRPr lang="es-ES" altLang="en-US"/>
          </a:p>
          <a:p>
            <a:r>
              <a:rPr lang="es-ES" dirty="0">
                <a:sym typeface="+mn-ea"/>
              </a:rPr>
              <a:t> </a:t>
            </a:r>
          </a:p>
          <a:p>
            <a:pPr lvl="1"/>
            <a:r>
              <a:rPr lang="es-ES" dirty="0">
                <a:sym typeface="+mn-ea"/>
              </a:rPr>
              <a:t>- Aparición del coro y su función dramática y escénica en esta propuesta.</a:t>
            </a:r>
          </a:p>
          <a:p>
            <a:pPr lvl="1"/>
            <a:r>
              <a:rPr lang="es-ES" dirty="0">
                <a:sym typeface="+mn-ea"/>
              </a:rPr>
              <a:t>- Orquestación: ¿qué instrumentos configuran el infierno de Don Giovanni? </a:t>
            </a:r>
          </a:p>
          <a:p>
            <a:pPr marL="457200" lvl="1" indent="0">
              <a:buNone/>
            </a:pPr>
            <a:endParaRPr lang="es-ES" dirty="0"/>
          </a:p>
          <a:p>
            <a:r>
              <a:rPr lang="es-ES" dirty="0">
                <a:sym typeface="+mn-ea"/>
              </a:rPr>
              <a:t>Escuchemos la segunda parte de este fragmento. </a:t>
            </a:r>
          </a:p>
          <a:p>
            <a:endParaRPr lang="es-ES" altLang="en-US"/>
          </a:p>
          <a:p>
            <a:endParaRPr lang="es-ES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606425" y="179705"/>
            <a:ext cx="1158557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/>
            <a:r>
              <a:rPr lang="es-ES" sz="6000" dirty="0">
                <a:solidFill>
                  <a:schemeClr val="bg1"/>
                </a:solidFill>
                <a:sym typeface="+mn-ea"/>
              </a:rPr>
              <a:t>“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Cosí fan </a:t>
            </a:r>
            <a:r>
              <a:rPr lang="es-ES" sz="4000" dirty="0" err="1">
                <a:solidFill>
                  <a:schemeClr val="bg1"/>
                </a:solidFill>
                <a:sym typeface="+mn-ea"/>
              </a:rPr>
              <a:t>tutte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” </a:t>
            </a:r>
            <a:endParaRPr lang="es-ES" altLang="en-US" sz="4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489315" y="155067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>
            <a:off x="202565" y="143891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740410" y="2005965"/>
            <a:ext cx="1071118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ym typeface="+mn-ea"/>
              </a:rPr>
              <a:t>. Se estrena el 27 de enero de 1790, en Viena.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Varias fuentes: Ovidio, </a:t>
            </a:r>
            <a:r>
              <a:rPr lang="es-ES" dirty="0" err="1">
                <a:sym typeface="+mn-ea"/>
              </a:rPr>
              <a:t>Bocaccio</a:t>
            </a:r>
            <a:r>
              <a:rPr lang="es-ES" dirty="0">
                <a:sym typeface="+mn-ea"/>
              </a:rPr>
              <a:t>, Shakespeare, Cervantes…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Un éxito truncado.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Los números de conjunto.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Parodia de la ópera seria (arias de </a:t>
            </a:r>
            <a:r>
              <a:rPr lang="es-ES" dirty="0" err="1">
                <a:sym typeface="+mn-ea"/>
              </a:rPr>
              <a:t>Fiordiligi</a:t>
            </a:r>
            <a:r>
              <a:rPr lang="es-ES" dirty="0">
                <a:sym typeface="+mn-ea"/>
              </a:rPr>
              <a:t> y </a:t>
            </a:r>
            <a:r>
              <a:rPr lang="es-ES" dirty="0" err="1">
                <a:sym typeface="+mn-ea"/>
              </a:rPr>
              <a:t>Dorabella</a:t>
            </a:r>
            <a:r>
              <a:rPr lang="es-ES" dirty="0">
                <a:sym typeface="+mn-ea"/>
              </a:rPr>
              <a:t>)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SINOPSIS</a:t>
            </a:r>
            <a:endParaRPr lang="es-ES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606425" y="179705"/>
            <a:ext cx="11585575" cy="1630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/>
            <a:r>
              <a:rPr lang="es-ES" sz="6000" dirty="0">
                <a:solidFill>
                  <a:schemeClr val="bg1"/>
                </a:solidFill>
                <a:sym typeface="+mn-ea"/>
              </a:rPr>
              <a:t>“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É la </a:t>
            </a:r>
            <a:r>
              <a:rPr lang="es-ES" sz="4000" dirty="0" err="1">
                <a:solidFill>
                  <a:schemeClr val="bg1"/>
                </a:solidFill>
                <a:sym typeface="+mn-ea"/>
              </a:rPr>
              <a:t>fede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 </a:t>
            </a:r>
            <a:r>
              <a:rPr lang="es-ES" sz="4000" dirty="0" err="1">
                <a:solidFill>
                  <a:schemeClr val="bg1"/>
                </a:solidFill>
                <a:sym typeface="+mn-ea"/>
              </a:rPr>
              <a:t>delle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 </a:t>
            </a:r>
            <a:r>
              <a:rPr lang="es-ES" sz="4000" dirty="0" err="1">
                <a:solidFill>
                  <a:schemeClr val="bg1"/>
                </a:solidFill>
                <a:sym typeface="+mn-ea"/>
              </a:rPr>
              <a:t>femine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” trío de Ferrando, </a:t>
            </a:r>
            <a:r>
              <a:rPr lang="es-ES" sz="4000" dirty="0" err="1">
                <a:solidFill>
                  <a:schemeClr val="bg1"/>
                </a:solidFill>
                <a:sym typeface="+mn-ea"/>
              </a:rPr>
              <a:t>Gugliermo</a:t>
            </a:r>
            <a:r>
              <a:rPr lang="es-ES" sz="4000" dirty="0">
                <a:solidFill>
                  <a:schemeClr val="bg1"/>
                </a:solidFill>
                <a:sym typeface="+mn-ea"/>
              </a:rPr>
              <a:t> y Don Alfonso, acto I. </a:t>
            </a:r>
            <a:endParaRPr lang="es-ES" altLang="en-US" sz="4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489315" y="155067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>
            <a:off x="202565" y="1438910"/>
            <a:ext cx="3429000" cy="0"/>
          </a:xfrm>
          <a:prstGeom prst="line">
            <a:avLst/>
          </a:prstGeom>
          <a:ln w="19050">
            <a:solidFill>
              <a:schemeClr val="bg1">
                <a:alpha val="3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 de texto 2"/>
          <p:cNvSpPr txBox="1"/>
          <p:nvPr/>
        </p:nvSpPr>
        <p:spPr>
          <a:xfrm>
            <a:off x="740410" y="1985645"/>
            <a:ext cx="107111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ym typeface="+mn-ea"/>
              </a:rPr>
              <a:t>. ¿Qué sucede en esta escena?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Quién es Don Alfonso?</a:t>
            </a:r>
          </a:p>
          <a:p>
            <a:endParaRPr lang="es-ES" dirty="0"/>
          </a:p>
          <a:p>
            <a:r>
              <a:rPr lang="es-ES" dirty="0">
                <a:sym typeface="+mn-ea"/>
              </a:rPr>
              <a:t>. La ligereza del vuelo de un pájaro en la música.</a:t>
            </a:r>
          </a:p>
          <a:p>
            <a:endParaRPr lang="es-ES" dirty="0">
              <a:sym typeface="+mn-ea"/>
            </a:endParaRPr>
          </a:p>
          <a:p>
            <a:r>
              <a:rPr lang="es-ES" dirty="0">
                <a:sym typeface="+mn-ea"/>
              </a:rPr>
              <a:t>. La vehemencia de los jóvenes/la ironía del experimentado.</a:t>
            </a:r>
          </a:p>
          <a:p>
            <a:endParaRPr lang="es-ES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858</Words>
  <Application>Microsoft Office PowerPoint</Application>
  <PresentationFormat>Panorámica</PresentationFormat>
  <Paragraphs>129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主题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Sun</dc:creator>
  <cp:lastModifiedBy>vanessa martinez</cp:lastModifiedBy>
  <cp:revision>27</cp:revision>
  <dcterms:created xsi:type="dcterms:W3CDTF">2014-12-08T15:57:59Z</dcterms:created>
  <dcterms:modified xsi:type="dcterms:W3CDTF">2021-02-22T15:24:09Z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me">
    <vt:lpwstr>etcT5tqevS71194.ppt</vt:lpwstr>
  </property>
  <property fmtid="{D5CDD505-2E9C-101B-9397-08002B2CF9AE}" pid="3" name="fileid">
    <vt:lpwstr>521670</vt:lpwstr>
  </property>
  <property fmtid="{D5CDD505-2E9C-101B-9397-08002B2CF9AE}" pid="4" name="KSOProductBuildVer">
    <vt:lpwstr>3082-11.2.0.9984</vt:lpwstr>
  </property>
</Properties>
</file>